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5">
  <p:sldMasterIdLst>
    <p:sldMasterId id="2147483756" r:id="rId1"/>
  </p:sldMasterIdLst>
  <p:notesMasterIdLst>
    <p:notesMasterId r:id="rId51"/>
  </p:notesMasterIdLst>
  <p:sldIdLst>
    <p:sldId id="261" r:id="rId2"/>
    <p:sldId id="256" r:id="rId3"/>
    <p:sldId id="594" r:id="rId4"/>
    <p:sldId id="595" r:id="rId5"/>
    <p:sldId id="596" r:id="rId6"/>
    <p:sldId id="597" r:id="rId7"/>
    <p:sldId id="598" r:id="rId8"/>
    <p:sldId id="599" r:id="rId9"/>
    <p:sldId id="600" r:id="rId10"/>
    <p:sldId id="601" r:id="rId11"/>
    <p:sldId id="602" r:id="rId12"/>
    <p:sldId id="603" r:id="rId13"/>
    <p:sldId id="604" r:id="rId14"/>
    <p:sldId id="605" r:id="rId15"/>
    <p:sldId id="606" r:id="rId16"/>
    <p:sldId id="608" r:id="rId17"/>
    <p:sldId id="609" r:id="rId18"/>
    <p:sldId id="610" r:id="rId19"/>
    <p:sldId id="611" r:id="rId20"/>
    <p:sldId id="562" r:id="rId21"/>
    <p:sldId id="564" r:id="rId22"/>
    <p:sldId id="565" r:id="rId23"/>
    <p:sldId id="566" r:id="rId24"/>
    <p:sldId id="567" r:id="rId25"/>
    <p:sldId id="568" r:id="rId26"/>
    <p:sldId id="569" r:id="rId27"/>
    <p:sldId id="570" r:id="rId28"/>
    <p:sldId id="571" r:id="rId29"/>
    <p:sldId id="572" r:id="rId30"/>
    <p:sldId id="573" r:id="rId31"/>
    <p:sldId id="574" r:id="rId32"/>
    <p:sldId id="575" r:id="rId33"/>
    <p:sldId id="576" r:id="rId34"/>
    <p:sldId id="577" r:id="rId35"/>
    <p:sldId id="579" r:id="rId36"/>
    <p:sldId id="580" r:id="rId37"/>
    <p:sldId id="581" r:id="rId38"/>
    <p:sldId id="582" r:id="rId39"/>
    <p:sldId id="583" r:id="rId40"/>
    <p:sldId id="584" r:id="rId41"/>
    <p:sldId id="585" r:id="rId42"/>
    <p:sldId id="587" r:id="rId43"/>
    <p:sldId id="588" r:id="rId44"/>
    <p:sldId id="589" r:id="rId45"/>
    <p:sldId id="590" r:id="rId46"/>
    <p:sldId id="591" r:id="rId47"/>
    <p:sldId id="592" r:id="rId48"/>
    <p:sldId id="593" r:id="rId49"/>
    <p:sldId id="540" r:id="rId50"/>
  </p:sldIdLst>
  <p:sldSz cx="9144000" cy="6858000" type="screen4x3"/>
  <p:notesSz cx="6669088" cy="9926638"/>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016">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DB3"/>
    <a:srgbClr val="FFCC99"/>
    <a:srgbClr val="FFCCFF"/>
    <a:srgbClr val="FFDE75"/>
    <a:srgbClr val="6C4916"/>
    <a:srgbClr val="B17825"/>
    <a:srgbClr val="95651F"/>
    <a:srgbClr val="92D050"/>
    <a:srgbClr val="DCA91A"/>
    <a:srgbClr val="EEDF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88" d="100"/>
          <a:sy n="88" d="100"/>
        </p:scale>
        <p:origin x="1272" y="96"/>
      </p:cViewPr>
      <p:guideLst>
        <p:guide orient="horz" pos="2016"/>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7"/>
        <p:guide pos="210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1696AE-F326-4C36-BBAB-9BF8F30814E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fa-IR"/>
        </a:p>
      </dgm:t>
    </dgm:pt>
    <dgm:pt modelId="{E5EDD27C-B3F2-4423-9E70-2E933AC6C387}">
      <dgm:prSet phldrT="[Text]" custT="1"/>
      <dgm:spPr>
        <a:solidFill>
          <a:srgbClr val="FFDE75"/>
        </a:solidFill>
      </dgm:spPr>
      <dgm:t>
        <a:bodyPr/>
        <a:lstStyle/>
        <a:p>
          <a:pPr rtl="1"/>
          <a:r>
            <a:rPr lang="fa-IR" sz="2400" b="1" dirty="0" smtClean="0">
              <a:ln>
                <a:solidFill>
                  <a:srgbClr val="6C4916"/>
                </a:solidFill>
              </a:ln>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چارچوب تدوین اسناد توسعه بخش</a:t>
          </a:r>
          <a:endParaRPr lang="fa-IR" sz="2400" dirty="0">
            <a:solidFill>
              <a:schemeClr val="tx2">
                <a:lumMod val="50000"/>
              </a:schemeClr>
            </a:solidFill>
            <a:cs typeface="B Nazanin" panose="00000400000000000000" pitchFamily="2" charset="-78"/>
          </a:endParaRPr>
        </a:p>
      </dgm:t>
    </dgm:pt>
    <dgm:pt modelId="{2FC5D0EF-34E7-41B4-A1B6-1D1E43668681}" type="parTrans" cxnId="{70A90368-7040-47C4-ADB2-0CEAE9D6A822}">
      <dgm:prSet/>
      <dgm:spPr/>
      <dgm:t>
        <a:bodyPr/>
        <a:lstStyle/>
        <a:p>
          <a:pPr rtl="1"/>
          <a:endParaRPr lang="fa-IR" sz="1200">
            <a:solidFill>
              <a:schemeClr val="tx2">
                <a:lumMod val="50000"/>
              </a:schemeClr>
            </a:solidFill>
            <a:cs typeface="B Nazanin" panose="00000400000000000000" pitchFamily="2" charset="-78"/>
          </a:endParaRPr>
        </a:p>
      </dgm:t>
    </dgm:pt>
    <dgm:pt modelId="{95D99DD9-0F6E-435E-99DF-136362C795D7}" type="sibTrans" cxnId="{70A90368-7040-47C4-ADB2-0CEAE9D6A822}">
      <dgm:prSet/>
      <dgm:spPr/>
      <dgm:t>
        <a:bodyPr/>
        <a:lstStyle/>
        <a:p>
          <a:pPr rtl="1"/>
          <a:endParaRPr lang="fa-IR" sz="1200">
            <a:solidFill>
              <a:schemeClr val="tx2">
                <a:lumMod val="50000"/>
              </a:schemeClr>
            </a:solidFill>
            <a:cs typeface="B Nazanin" panose="00000400000000000000" pitchFamily="2" charset="-78"/>
          </a:endParaRPr>
        </a:p>
      </dgm:t>
    </dgm:pt>
    <dgm:pt modelId="{90B23B31-B8DC-4E7A-A37F-68D4D47ED469}">
      <dgm:prSet phldrT="[Tex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ar-SA"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فهرست طرح‌های </a:t>
          </a:r>
          <a:r>
            <a:rPr lang="fa-IR"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عمرانی</a:t>
          </a:r>
          <a:endParaRPr lang="fa-IR" sz="1200" dirty="0">
            <a:solidFill>
              <a:schemeClr val="tx2">
                <a:lumMod val="50000"/>
              </a:schemeClr>
            </a:solidFill>
            <a:cs typeface="B Nazanin" panose="00000400000000000000" pitchFamily="2" charset="-78"/>
          </a:endParaRPr>
        </a:p>
      </dgm:t>
    </dgm:pt>
    <dgm:pt modelId="{C5E78662-9D3E-489B-A9D3-818E1799A55C}" type="parTrans" cxnId="{691F318B-84C9-43C2-AE9D-5738C40999FF}">
      <dgm:prSet/>
      <dgm:spPr/>
      <dgm:t>
        <a:bodyPr/>
        <a:lstStyle/>
        <a:p>
          <a:pPr rtl="1"/>
          <a:endParaRPr lang="fa-IR" sz="1200">
            <a:solidFill>
              <a:schemeClr val="tx2">
                <a:lumMod val="50000"/>
              </a:schemeClr>
            </a:solidFill>
            <a:cs typeface="B Nazanin" panose="00000400000000000000" pitchFamily="2" charset="-78"/>
          </a:endParaRPr>
        </a:p>
      </dgm:t>
    </dgm:pt>
    <dgm:pt modelId="{3C4129A1-F3EF-4FDD-8396-B3F65C80904B}" type="sibTrans" cxnId="{691F318B-84C9-43C2-AE9D-5738C40999FF}">
      <dgm:prSet/>
      <dgm:spPr/>
      <dgm:t>
        <a:bodyPr/>
        <a:lstStyle/>
        <a:p>
          <a:pPr rtl="1"/>
          <a:endParaRPr lang="fa-IR" sz="1200">
            <a:solidFill>
              <a:schemeClr val="tx2">
                <a:lumMod val="50000"/>
              </a:schemeClr>
            </a:solidFill>
            <a:cs typeface="B Nazanin" panose="00000400000000000000" pitchFamily="2" charset="-78"/>
          </a:endParaRPr>
        </a:p>
      </dgm:t>
    </dgm:pt>
    <dgm:pt modelId="{EFBABDB8-E807-4C5C-8E32-BECDBE2C70A7}">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ar-SA"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تبیین و تحلیل وضع موجود روستاهای بخش</a:t>
          </a:r>
          <a:endParaRPr lang="fa-IR" sz="1200" b="1" dirty="0">
            <a:solidFill>
              <a:schemeClr val="tx2">
                <a:lumMod val="50000"/>
              </a:schemeClr>
            </a:solidFill>
            <a:cs typeface="B Nazanin" panose="00000400000000000000" pitchFamily="2" charset="-78"/>
          </a:endParaRPr>
        </a:p>
      </dgm:t>
    </dgm:pt>
    <dgm:pt modelId="{A0ECA73A-8EE5-4182-9918-6BBA80C4A257}" type="parTrans" cxnId="{FCFCA573-69FC-4C33-8B1B-D8EA6373C72D}">
      <dgm:prSet/>
      <dgm:spPr/>
      <dgm:t>
        <a:bodyPr/>
        <a:lstStyle/>
        <a:p>
          <a:pPr rtl="1"/>
          <a:endParaRPr lang="fa-IR" sz="1200">
            <a:solidFill>
              <a:schemeClr val="tx2">
                <a:lumMod val="50000"/>
              </a:schemeClr>
            </a:solidFill>
            <a:cs typeface="B Nazanin" panose="00000400000000000000" pitchFamily="2" charset="-78"/>
          </a:endParaRPr>
        </a:p>
      </dgm:t>
    </dgm:pt>
    <dgm:pt modelId="{E276C14B-5B6F-4C4C-B517-809536D94176}" type="sibTrans" cxnId="{FCFCA573-69FC-4C33-8B1B-D8EA6373C72D}">
      <dgm:prSet/>
      <dgm:spPr/>
      <dgm:t>
        <a:bodyPr/>
        <a:lstStyle/>
        <a:p>
          <a:pPr rtl="1"/>
          <a:endParaRPr lang="fa-IR" sz="1200">
            <a:solidFill>
              <a:schemeClr val="tx2">
                <a:lumMod val="50000"/>
              </a:schemeClr>
            </a:solidFill>
            <a:cs typeface="B Nazanin" panose="00000400000000000000" pitchFamily="2" charset="-78"/>
          </a:endParaRPr>
        </a:p>
      </dgm:t>
    </dgm:pt>
    <dgm:pt modelId="{DFFED1A6-827C-4867-9C0C-770E19E62423}">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ar-SA" sz="14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قابلیت‌ها</a:t>
          </a:r>
          <a:r>
            <a:rPr lang="fa-IR" sz="14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fa-IR"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ar-SA"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کالبدی-فضایی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gm:t>
    </dgm:pt>
    <dgm:pt modelId="{30FBE0EC-B3B0-42A2-A4E7-1D04DF8E874E}" type="parTrans" cxnId="{EB4D0546-E10B-41B4-AEF9-F6F1AEA63168}">
      <dgm:prSet/>
      <dgm:spPr/>
      <dgm:t>
        <a:bodyPr/>
        <a:lstStyle/>
        <a:p>
          <a:pPr rtl="1"/>
          <a:endParaRPr lang="fa-IR" sz="1200">
            <a:solidFill>
              <a:schemeClr val="tx2">
                <a:lumMod val="50000"/>
              </a:schemeClr>
            </a:solidFill>
            <a:cs typeface="B Nazanin" panose="00000400000000000000" pitchFamily="2" charset="-78"/>
          </a:endParaRPr>
        </a:p>
      </dgm:t>
    </dgm:pt>
    <dgm:pt modelId="{B09DB00E-688E-4F33-8384-08ACB263E36F}" type="sibTrans" cxnId="{EB4D0546-E10B-41B4-AEF9-F6F1AEA63168}">
      <dgm:prSet/>
      <dgm:spPr/>
      <dgm:t>
        <a:bodyPr/>
        <a:lstStyle/>
        <a:p>
          <a:pPr rtl="1"/>
          <a:endParaRPr lang="fa-IR" sz="1200">
            <a:solidFill>
              <a:schemeClr val="tx2">
                <a:lumMod val="50000"/>
              </a:schemeClr>
            </a:solidFill>
            <a:cs typeface="B Nazanin" panose="00000400000000000000" pitchFamily="2" charset="-78"/>
          </a:endParaRPr>
        </a:p>
      </dgm:t>
    </dgm:pt>
    <dgm:pt modelId="{9F7B6123-F83C-4475-AF43-132E0A425FC7}">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fa-IR" sz="13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محدودیت ها </a:t>
          </a:r>
        </a:p>
        <a:p>
          <a:pPr rtl="1"/>
          <a:r>
            <a:rPr lang="fa-IR" sz="13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fa-IR" sz="1300" b="1"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کالبدی-فضایی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gm:t>
    </dgm:pt>
    <dgm:pt modelId="{0A084747-F28B-44A1-98F2-785181EF51A5}" type="parTrans" cxnId="{57C6D85C-D278-4C58-84CB-63AB75EDB202}">
      <dgm:prSet/>
      <dgm:spPr/>
      <dgm:t>
        <a:bodyPr/>
        <a:lstStyle/>
        <a:p>
          <a:pPr rtl="1"/>
          <a:endParaRPr lang="fa-IR" sz="1200">
            <a:solidFill>
              <a:schemeClr val="tx2">
                <a:lumMod val="50000"/>
              </a:schemeClr>
            </a:solidFill>
            <a:cs typeface="B Nazanin" panose="00000400000000000000" pitchFamily="2" charset="-78"/>
          </a:endParaRPr>
        </a:p>
      </dgm:t>
    </dgm:pt>
    <dgm:pt modelId="{D99D71B8-2087-48AA-BEEF-B08397B34E93}" type="sibTrans" cxnId="{57C6D85C-D278-4C58-84CB-63AB75EDB202}">
      <dgm:prSet/>
      <dgm:spPr/>
      <dgm:t>
        <a:bodyPr/>
        <a:lstStyle/>
        <a:p>
          <a:pPr rtl="1"/>
          <a:endParaRPr lang="fa-IR" sz="1200">
            <a:solidFill>
              <a:schemeClr val="tx2">
                <a:lumMod val="50000"/>
              </a:schemeClr>
            </a:solidFill>
            <a:cs typeface="B Nazanin" panose="00000400000000000000" pitchFamily="2" charset="-78"/>
          </a:endParaRPr>
        </a:p>
      </dgm:t>
    </dgm:pt>
    <dgm:pt modelId="{0AB1D983-2BC4-48B8-91AF-3807BE1CB7F3}">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fa-IR"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نقشه ساختار و سازمان فضایی بخش</a:t>
          </a:r>
          <a:endParaRPr lang="en-US" sz="1200" b="1"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gm:t>
    </dgm:pt>
    <dgm:pt modelId="{265EC446-C032-42C4-9591-1A1AB438635F}" type="parTrans" cxnId="{CB2F9DB7-808C-4BDF-9DAB-24DA9D21FD55}">
      <dgm:prSet/>
      <dgm:spPr/>
      <dgm:t>
        <a:bodyPr/>
        <a:lstStyle/>
        <a:p>
          <a:pPr rtl="1"/>
          <a:endParaRPr lang="fa-IR" sz="1200">
            <a:solidFill>
              <a:schemeClr val="tx2">
                <a:lumMod val="50000"/>
              </a:schemeClr>
            </a:solidFill>
            <a:cs typeface="B Nazanin" panose="00000400000000000000" pitchFamily="2" charset="-78"/>
          </a:endParaRPr>
        </a:p>
      </dgm:t>
    </dgm:pt>
    <dgm:pt modelId="{4183708B-4E15-4C76-8FD9-F115B590DD47}" type="sibTrans" cxnId="{CB2F9DB7-808C-4BDF-9DAB-24DA9D21FD55}">
      <dgm:prSet/>
      <dgm:spPr/>
      <dgm:t>
        <a:bodyPr/>
        <a:lstStyle/>
        <a:p>
          <a:pPr rtl="1"/>
          <a:endParaRPr lang="fa-IR" sz="1200">
            <a:solidFill>
              <a:schemeClr val="tx2">
                <a:lumMod val="50000"/>
              </a:schemeClr>
            </a:solidFill>
            <a:cs typeface="B Nazanin" panose="00000400000000000000" pitchFamily="2" charset="-78"/>
          </a:endParaRPr>
        </a:p>
      </dgm:t>
    </dgm:pt>
    <dgm:pt modelId="{8ACFA9FB-107A-415C-A16F-785C32EAF462}">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ar-SA"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تصویر کلان توسعه روستاهای بخش</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(اهداف کلی، اهداف کمی)</a:t>
          </a:r>
          <a:endParaRPr lang="fa-IR" sz="1200" b="0" dirty="0">
            <a:solidFill>
              <a:schemeClr val="tx2">
                <a:lumMod val="50000"/>
              </a:schemeClr>
            </a:solidFill>
            <a:cs typeface="B Nazanin" panose="00000400000000000000" pitchFamily="2" charset="-78"/>
          </a:endParaRPr>
        </a:p>
      </dgm:t>
    </dgm:pt>
    <dgm:pt modelId="{E559BE48-1C61-4B22-A84C-280154604051}" type="parTrans" cxnId="{F4AD707D-B356-4CAF-8DDE-F8D97CE95BE1}">
      <dgm:prSet/>
      <dgm:spPr/>
      <dgm:t>
        <a:bodyPr/>
        <a:lstStyle/>
        <a:p>
          <a:pPr rtl="1"/>
          <a:endParaRPr lang="fa-IR" sz="1200">
            <a:solidFill>
              <a:schemeClr val="tx2">
                <a:lumMod val="50000"/>
              </a:schemeClr>
            </a:solidFill>
            <a:cs typeface="B Nazanin" panose="00000400000000000000" pitchFamily="2" charset="-78"/>
          </a:endParaRPr>
        </a:p>
      </dgm:t>
    </dgm:pt>
    <dgm:pt modelId="{C3DFC975-43FD-4CB2-B723-05428A7470D4}" type="sibTrans" cxnId="{F4AD707D-B356-4CAF-8DDE-F8D97CE95BE1}">
      <dgm:prSet/>
      <dgm:spPr/>
      <dgm:t>
        <a:bodyPr/>
        <a:lstStyle/>
        <a:p>
          <a:pPr rtl="1"/>
          <a:endParaRPr lang="fa-IR" sz="1200">
            <a:solidFill>
              <a:schemeClr val="tx2">
                <a:lumMod val="50000"/>
              </a:schemeClr>
            </a:solidFill>
            <a:cs typeface="B Nazanin" panose="00000400000000000000" pitchFamily="2" charset="-78"/>
          </a:endParaRPr>
        </a:p>
      </dgm:t>
    </dgm:pt>
    <dgm:pt modelId="{E0844CC6-0FA6-4081-8F90-1B054D9A0FB5}">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ar-SA"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جهت‌گیری‌های توسعه</a:t>
          </a:r>
          <a:endParaRPr lang="fa-IR" sz="1200" b="1" dirty="0">
            <a:solidFill>
              <a:schemeClr val="tx2">
                <a:lumMod val="50000"/>
              </a:schemeClr>
            </a:solidFill>
            <a:cs typeface="B Nazanin" panose="00000400000000000000" pitchFamily="2" charset="-78"/>
          </a:endParaRPr>
        </a:p>
      </dgm:t>
    </dgm:pt>
    <dgm:pt modelId="{2BBAF0E2-7241-4354-B31A-1A9D927615E8}" type="parTrans" cxnId="{1E0507A1-D64F-49C9-A1C5-501CECB929BB}">
      <dgm:prSet/>
      <dgm:spPr/>
      <dgm:t>
        <a:bodyPr/>
        <a:lstStyle/>
        <a:p>
          <a:pPr rtl="1"/>
          <a:endParaRPr lang="fa-IR" sz="1200">
            <a:solidFill>
              <a:schemeClr val="tx2">
                <a:lumMod val="50000"/>
              </a:schemeClr>
            </a:solidFill>
            <a:cs typeface="B Nazanin" panose="00000400000000000000" pitchFamily="2" charset="-78"/>
          </a:endParaRPr>
        </a:p>
      </dgm:t>
    </dgm:pt>
    <dgm:pt modelId="{28630B97-C7FB-422A-99A7-DF728720CC79}" type="sibTrans" cxnId="{1E0507A1-D64F-49C9-A1C5-501CECB929BB}">
      <dgm:prSet/>
      <dgm:spPr/>
      <dgm:t>
        <a:bodyPr/>
        <a:lstStyle/>
        <a:p>
          <a:pPr rtl="1"/>
          <a:endParaRPr lang="fa-IR" sz="1200">
            <a:solidFill>
              <a:schemeClr val="tx2">
                <a:lumMod val="50000"/>
              </a:schemeClr>
            </a:solidFill>
            <a:cs typeface="B Nazanin" panose="00000400000000000000" pitchFamily="2" charset="-78"/>
          </a:endParaRPr>
        </a:p>
      </dgm:t>
    </dgm:pt>
    <dgm:pt modelId="{782B8D7C-EE63-41D1-A391-11FF59F5AFDC}">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fa-IR"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راهبردها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ar-SA"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کالبدی-فضایی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gm:t>
    </dgm:pt>
    <dgm:pt modelId="{8426B3F2-A174-4187-949B-1FAC4371DE96}" type="parTrans" cxnId="{5F0178DA-15F2-4E89-BBE0-0F34A54BE271}">
      <dgm:prSet/>
      <dgm:spPr/>
      <dgm:t>
        <a:bodyPr/>
        <a:lstStyle/>
        <a:p>
          <a:pPr rtl="1"/>
          <a:endParaRPr lang="fa-IR" sz="1200">
            <a:solidFill>
              <a:schemeClr val="tx2">
                <a:lumMod val="50000"/>
              </a:schemeClr>
            </a:solidFill>
            <a:cs typeface="B Nazanin" panose="00000400000000000000" pitchFamily="2" charset="-78"/>
          </a:endParaRPr>
        </a:p>
      </dgm:t>
    </dgm:pt>
    <dgm:pt modelId="{1B0795FF-DDA7-4705-8089-545A8955924C}" type="sibTrans" cxnId="{5F0178DA-15F2-4E89-BBE0-0F34A54BE271}">
      <dgm:prSet/>
      <dgm:spPr/>
      <dgm:t>
        <a:bodyPr/>
        <a:lstStyle/>
        <a:p>
          <a:pPr rtl="1"/>
          <a:endParaRPr lang="fa-IR" sz="1200">
            <a:solidFill>
              <a:schemeClr val="tx2">
                <a:lumMod val="50000"/>
              </a:schemeClr>
            </a:solidFill>
            <a:cs typeface="B Nazanin" panose="00000400000000000000" pitchFamily="2" charset="-78"/>
          </a:endParaRPr>
        </a:p>
      </dgm:t>
    </dgm:pt>
    <dgm:pt modelId="{0C2F743F-5F66-44F0-99B1-DD971EECF2CF}">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fa-IR"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راهبردها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ar-SA"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کالبدی-فضایی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gm:t>
    </dgm:pt>
    <dgm:pt modelId="{748685EF-13F1-4C69-B643-4DAD0377A21B}" type="parTrans" cxnId="{1F3753D5-EF46-40C6-A887-B2641DBFEDCF}">
      <dgm:prSet/>
      <dgm:spPr/>
      <dgm:t>
        <a:bodyPr/>
        <a:lstStyle/>
        <a:p>
          <a:pPr rtl="1"/>
          <a:endParaRPr lang="fa-IR" sz="1200">
            <a:solidFill>
              <a:schemeClr val="tx2">
                <a:lumMod val="50000"/>
              </a:schemeClr>
            </a:solidFill>
            <a:cs typeface="B Nazanin" panose="00000400000000000000" pitchFamily="2" charset="-78"/>
          </a:endParaRPr>
        </a:p>
      </dgm:t>
    </dgm:pt>
    <dgm:pt modelId="{3D0FAB12-6146-416C-90C8-EA418172DA79}" type="sibTrans" cxnId="{1F3753D5-EF46-40C6-A887-B2641DBFEDCF}">
      <dgm:prSet/>
      <dgm:spPr/>
      <dgm:t>
        <a:bodyPr/>
        <a:lstStyle/>
        <a:p>
          <a:pPr rtl="1"/>
          <a:endParaRPr lang="fa-IR" sz="1200">
            <a:solidFill>
              <a:schemeClr val="tx2">
                <a:lumMod val="50000"/>
              </a:schemeClr>
            </a:solidFill>
            <a:cs typeface="B Nazanin" panose="00000400000000000000" pitchFamily="2" charset="-78"/>
          </a:endParaRPr>
        </a:p>
      </dgm:t>
    </dgm:pt>
    <dgm:pt modelId="{8A921458-A7E5-4F45-A343-628B88BC731E}">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fa-IR"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سیاست های اجرایی ها</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fa-IR"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کالبدی-فضایی </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gm:t>
    </dgm:pt>
    <dgm:pt modelId="{6F5D0DB2-8EC5-4524-8A7B-AFAC923836B1}" type="parTrans" cxnId="{E25E6D42-0D9F-4464-99C3-CFB95AF79568}">
      <dgm:prSet/>
      <dgm:spPr/>
      <dgm:t>
        <a:bodyPr/>
        <a:lstStyle/>
        <a:p>
          <a:pPr rtl="1"/>
          <a:endParaRPr lang="fa-IR" sz="1200">
            <a:solidFill>
              <a:schemeClr val="tx2">
                <a:lumMod val="50000"/>
              </a:schemeClr>
            </a:solidFill>
            <a:cs typeface="B Nazanin" panose="00000400000000000000" pitchFamily="2" charset="-78"/>
          </a:endParaRPr>
        </a:p>
      </dgm:t>
    </dgm:pt>
    <dgm:pt modelId="{59B38AB7-4512-4D27-9773-A85F3773D72A}" type="sibTrans" cxnId="{E25E6D42-0D9F-4464-99C3-CFB95AF79568}">
      <dgm:prSet/>
      <dgm:spPr/>
      <dgm:t>
        <a:bodyPr/>
        <a:lstStyle/>
        <a:p>
          <a:pPr rtl="1"/>
          <a:endParaRPr lang="fa-IR" sz="1200">
            <a:solidFill>
              <a:schemeClr val="tx2">
                <a:lumMod val="50000"/>
              </a:schemeClr>
            </a:solidFill>
            <a:cs typeface="B Nazanin" panose="00000400000000000000" pitchFamily="2" charset="-78"/>
          </a:endParaRPr>
        </a:p>
      </dgm:t>
    </dgm:pt>
    <dgm:pt modelId="{E447B00A-1E61-44B1-86F4-81789B9A4936}">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ar-SA"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ساختار و سازمان فضایی هدف</a:t>
          </a:r>
          <a:endParaRPr lang="fa-IR" sz="1200" b="1" dirty="0">
            <a:solidFill>
              <a:schemeClr val="tx2">
                <a:lumMod val="50000"/>
              </a:schemeClr>
            </a:solidFill>
            <a:cs typeface="B Nazanin" panose="00000400000000000000" pitchFamily="2" charset="-78"/>
          </a:endParaRPr>
        </a:p>
      </dgm:t>
    </dgm:pt>
    <dgm:pt modelId="{74AD571E-9A65-4FC9-BB4A-879A02EC3D55}" type="parTrans" cxnId="{571EF551-3C1A-4B64-BCE6-081933893EA2}">
      <dgm:prSet/>
      <dgm:spPr/>
      <dgm:t>
        <a:bodyPr/>
        <a:lstStyle/>
        <a:p>
          <a:pPr rtl="1"/>
          <a:endParaRPr lang="fa-IR" sz="1200">
            <a:solidFill>
              <a:schemeClr val="tx2">
                <a:lumMod val="50000"/>
              </a:schemeClr>
            </a:solidFill>
            <a:cs typeface="B Nazanin" panose="00000400000000000000" pitchFamily="2" charset="-78"/>
          </a:endParaRPr>
        </a:p>
      </dgm:t>
    </dgm:pt>
    <dgm:pt modelId="{1FA12D46-5878-4A51-9D94-04EB9EDAD278}" type="sibTrans" cxnId="{571EF551-3C1A-4B64-BCE6-081933893EA2}">
      <dgm:prSet/>
      <dgm:spPr/>
      <dgm:t>
        <a:bodyPr/>
        <a:lstStyle/>
        <a:p>
          <a:pPr rtl="1"/>
          <a:endParaRPr lang="fa-IR" sz="1200">
            <a:solidFill>
              <a:schemeClr val="tx2">
                <a:lumMod val="50000"/>
              </a:schemeClr>
            </a:solidFill>
            <a:cs typeface="B Nazanin" panose="00000400000000000000" pitchFamily="2" charset="-78"/>
          </a:endParaRPr>
        </a:p>
      </dgm:t>
    </dgm:pt>
    <dgm:pt modelId="{E30F7FAA-92F9-4174-86D8-12B885892241}">
      <dgm:prSet custT="1">
        <dgm:style>
          <a:lnRef idx="1">
            <a:schemeClr val="accent1"/>
          </a:lnRef>
          <a:fillRef idx="2">
            <a:schemeClr val="accent1"/>
          </a:fillRef>
          <a:effectRef idx="1">
            <a:schemeClr val="accent1"/>
          </a:effectRef>
          <a:fontRef idx="minor">
            <a:schemeClr val="dk1"/>
          </a:fontRef>
        </dgm:style>
      </dgm:prSet>
      <dgm:spPr>
        <a:solidFill>
          <a:schemeClr val="accent5">
            <a:lumMod val="90000"/>
          </a:schemeClr>
        </a:solidFill>
      </dgm:spPr>
      <dgm:t>
        <a:bodyPr/>
        <a:lstStyle/>
        <a:p>
          <a:pPr rtl="1"/>
          <a:r>
            <a:rPr lang="ar-SA"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فهرست طرح‌های سرمایه</a:t>
          </a:r>
          <a:endParaRPr lang="fa-IR"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endParaRPr>
        </a:p>
        <a:p>
          <a:pPr rtl="1"/>
          <a:r>
            <a:rPr lang="ar-SA" sz="12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‌گذاری</a:t>
          </a:r>
          <a:endParaRPr lang="fa-IR" sz="1200" b="1" dirty="0">
            <a:solidFill>
              <a:schemeClr val="tx2">
                <a:lumMod val="50000"/>
              </a:schemeClr>
            </a:solidFill>
            <a:cs typeface="B Nazanin" panose="00000400000000000000" pitchFamily="2" charset="-78"/>
          </a:endParaRPr>
        </a:p>
      </dgm:t>
    </dgm:pt>
    <dgm:pt modelId="{57E86B36-099E-4713-A4A7-DB8EDD773C09}" type="parTrans" cxnId="{19078886-31BC-4192-9682-253883F609BA}">
      <dgm:prSet/>
      <dgm:spPr/>
      <dgm:t>
        <a:bodyPr/>
        <a:lstStyle/>
        <a:p>
          <a:pPr rtl="1"/>
          <a:endParaRPr lang="fa-IR" sz="1200">
            <a:solidFill>
              <a:schemeClr val="tx2">
                <a:lumMod val="50000"/>
              </a:schemeClr>
            </a:solidFill>
            <a:cs typeface="B Nazanin" panose="00000400000000000000" pitchFamily="2" charset="-78"/>
          </a:endParaRPr>
        </a:p>
      </dgm:t>
    </dgm:pt>
    <dgm:pt modelId="{0778AFFC-6A11-4D04-8C00-0980A3BA0771}" type="sibTrans" cxnId="{19078886-31BC-4192-9682-253883F609BA}">
      <dgm:prSet/>
      <dgm:spPr/>
      <dgm:t>
        <a:bodyPr/>
        <a:lstStyle/>
        <a:p>
          <a:pPr rtl="1"/>
          <a:endParaRPr lang="fa-IR" sz="1200">
            <a:solidFill>
              <a:schemeClr val="tx2">
                <a:lumMod val="50000"/>
              </a:schemeClr>
            </a:solidFill>
            <a:cs typeface="B Nazanin" panose="00000400000000000000" pitchFamily="2" charset="-78"/>
          </a:endParaRPr>
        </a:p>
      </dgm:t>
    </dgm:pt>
    <dgm:pt modelId="{F55D457E-D34F-418A-BC04-45DA25806469}" type="pres">
      <dgm:prSet presAssocID="{E91696AE-F326-4C36-BBAB-9BF8F30814E3}" presName="hierChild1" presStyleCnt="0">
        <dgm:presLayoutVars>
          <dgm:orgChart val="1"/>
          <dgm:chPref val="1"/>
          <dgm:dir/>
          <dgm:animOne val="branch"/>
          <dgm:animLvl val="lvl"/>
          <dgm:resizeHandles/>
        </dgm:presLayoutVars>
      </dgm:prSet>
      <dgm:spPr/>
      <dgm:t>
        <a:bodyPr/>
        <a:lstStyle/>
        <a:p>
          <a:pPr rtl="1"/>
          <a:endParaRPr lang="fa-IR"/>
        </a:p>
      </dgm:t>
    </dgm:pt>
    <dgm:pt modelId="{43AFA2A3-A010-481A-9F6B-203A3F0092F4}" type="pres">
      <dgm:prSet presAssocID="{E5EDD27C-B3F2-4423-9E70-2E933AC6C387}" presName="hierRoot1" presStyleCnt="0">
        <dgm:presLayoutVars>
          <dgm:hierBranch val="init"/>
        </dgm:presLayoutVars>
      </dgm:prSet>
      <dgm:spPr/>
    </dgm:pt>
    <dgm:pt modelId="{587970E0-C725-4E06-80A7-032A75BC75A4}" type="pres">
      <dgm:prSet presAssocID="{E5EDD27C-B3F2-4423-9E70-2E933AC6C387}" presName="rootComposite1" presStyleCnt="0"/>
      <dgm:spPr/>
    </dgm:pt>
    <dgm:pt modelId="{DFE47EC4-9540-4DEC-AB06-94ADC8BB3185}" type="pres">
      <dgm:prSet presAssocID="{E5EDD27C-B3F2-4423-9E70-2E933AC6C387}" presName="rootText1" presStyleLbl="node0" presStyleIdx="0" presStyleCnt="1" custScaleX="819597" custScaleY="210827" custLinFactY="-5169" custLinFactNeighborX="-30826" custLinFactNeighborY="-100000">
        <dgm:presLayoutVars>
          <dgm:chPref val="3"/>
        </dgm:presLayoutVars>
      </dgm:prSet>
      <dgm:spPr/>
      <dgm:t>
        <a:bodyPr/>
        <a:lstStyle/>
        <a:p>
          <a:pPr rtl="1"/>
          <a:endParaRPr lang="fa-IR"/>
        </a:p>
      </dgm:t>
    </dgm:pt>
    <dgm:pt modelId="{C2D30A52-B23A-4D92-98EE-3C339F6CFE3B}" type="pres">
      <dgm:prSet presAssocID="{E5EDD27C-B3F2-4423-9E70-2E933AC6C387}" presName="rootConnector1" presStyleLbl="node1" presStyleIdx="0" presStyleCnt="0"/>
      <dgm:spPr/>
      <dgm:t>
        <a:bodyPr/>
        <a:lstStyle/>
        <a:p>
          <a:pPr rtl="1"/>
          <a:endParaRPr lang="fa-IR"/>
        </a:p>
      </dgm:t>
    </dgm:pt>
    <dgm:pt modelId="{55B8FCCF-DFB4-4AC7-83EE-13EDE0C47334}" type="pres">
      <dgm:prSet presAssocID="{E5EDD27C-B3F2-4423-9E70-2E933AC6C387}" presName="hierChild2" presStyleCnt="0"/>
      <dgm:spPr/>
    </dgm:pt>
    <dgm:pt modelId="{5C0DCED5-CC2F-4168-AF30-9701765A5E22}" type="pres">
      <dgm:prSet presAssocID="{C5E78662-9D3E-489B-A9D3-818E1799A55C}" presName="Name37" presStyleLbl="parChTrans1D2" presStyleIdx="0" presStyleCnt="12"/>
      <dgm:spPr/>
      <dgm:t>
        <a:bodyPr/>
        <a:lstStyle/>
        <a:p>
          <a:pPr rtl="1"/>
          <a:endParaRPr lang="fa-IR"/>
        </a:p>
      </dgm:t>
    </dgm:pt>
    <dgm:pt modelId="{CCF7F9FF-624D-4649-A3D3-0536AD8114E3}" type="pres">
      <dgm:prSet presAssocID="{90B23B31-B8DC-4E7A-A37F-68D4D47ED469}" presName="hierRoot2" presStyleCnt="0">
        <dgm:presLayoutVars>
          <dgm:hierBranch val="init"/>
        </dgm:presLayoutVars>
      </dgm:prSet>
      <dgm:spPr/>
    </dgm:pt>
    <dgm:pt modelId="{D59BE2DC-28C0-4DC3-9630-6F356AA1CE1A}" type="pres">
      <dgm:prSet presAssocID="{90B23B31-B8DC-4E7A-A37F-68D4D47ED469}" presName="rootComposite" presStyleCnt="0"/>
      <dgm:spPr/>
    </dgm:pt>
    <dgm:pt modelId="{1025236B-2448-4757-9F38-5D3F4B97B8FE}" type="pres">
      <dgm:prSet presAssocID="{90B23B31-B8DC-4E7A-A37F-68D4D47ED469}" presName="rootText" presStyleLbl="node2" presStyleIdx="0" presStyleCnt="12" custScaleY="873088">
        <dgm:presLayoutVars>
          <dgm:chPref val="3"/>
        </dgm:presLayoutVars>
      </dgm:prSet>
      <dgm:spPr/>
      <dgm:t>
        <a:bodyPr/>
        <a:lstStyle/>
        <a:p>
          <a:pPr rtl="1"/>
          <a:endParaRPr lang="fa-IR"/>
        </a:p>
      </dgm:t>
    </dgm:pt>
    <dgm:pt modelId="{D12F0A01-11A0-4426-9ECD-DA0605CE9D84}" type="pres">
      <dgm:prSet presAssocID="{90B23B31-B8DC-4E7A-A37F-68D4D47ED469}" presName="rootConnector" presStyleLbl="node2" presStyleIdx="0" presStyleCnt="12"/>
      <dgm:spPr/>
      <dgm:t>
        <a:bodyPr/>
        <a:lstStyle/>
        <a:p>
          <a:pPr rtl="1"/>
          <a:endParaRPr lang="fa-IR"/>
        </a:p>
      </dgm:t>
    </dgm:pt>
    <dgm:pt modelId="{78DC4EEC-4061-42C9-B840-32261AFC1795}" type="pres">
      <dgm:prSet presAssocID="{90B23B31-B8DC-4E7A-A37F-68D4D47ED469}" presName="hierChild4" presStyleCnt="0"/>
      <dgm:spPr/>
    </dgm:pt>
    <dgm:pt modelId="{806B7085-F498-4A90-9034-25B63BD51FE4}" type="pres">
      <dgm:prSet presAssocID="{90B23B31-B8DC-4E7A-A37F-68D4D47ED469}" presName="hierChild5" presStyleCnt="0"/>
      <dgm:spPr/>
    </dgm:pt>
    <dgm:pt modelId="{E1EA3512-03CA-4ED8-B295-23E99AE57E5C}" type="pres">
      <dgm:prSet presAssocID="{57E86B36-099E-4713-A4A7-DB8EDD773C09}" presName="Name37" presStyleLbl="parChTrans1D2" presStyleIdx="1" presStyleCnt="12"/>
      <dgm:spPr/>
      <dgm:t>
        <a:bodyPr/>
        <a:lstStyle/>
        <a:p>
          <a:pPr rtl="1"/>
          <a:endParaRPr lang="fa-IR"/>
        </a:p>
      </dgm:t>
    </dgm:pt>
    <dgm:pt modelId="{F8877710-7388-40AB-AF07-6F51887B350A}" type="pres">
      <dgm:prSet presAssocID="{E30F7FAA-92F9-4174-86D8-12B885892241}" presName="hierRoot2" presStyleCnt="0">
        <dgm:presLayoutVars>
          <dgm:hierBranch val="init"/>
        </dgm:presLayoutVars>
      </dgm:prSet>
      <dgm:spPr/>
    </dgm:pt>
    <dgm:pt modelId="{7D51A91F-FC24-48D5-AD57-F9F80B25CFCE}" type="pres">
      <dgm:prSet presAssocID="{E30F7FAA-92F9-4174-86D8-12B885892241}" presName="rootComposite" presStyleCnt="0"/>
      <dgm:spPr/>
    </dgm:pt>
    <dgm:pt modelId="{BD2B0FA1-AA74-4DA2-A8C3-1791E67DA103}" type="pres">
      <dgm:prSet presAssocID="{E30F7FAA-92F9-4174-86D8-12B885892241}" presName="rootText" presStyleLbl="node2" presStyleIdx="1" presStyleCnt="12" custScaleY="877017">
        <dgm:presLayoutVars>
          <dgm:chPref val="3"/>
        </dgm:presLayoutVars>
      </dgm:prSet>
      <dgm:spPr/>
      <dgm:t>
        <a:bodyPr/>
        <a:lstStyle/>
        <a:p>
          <a:pPr rtl="1"/>
          <a:endParaRPr lang="fa-IR"/>
        </a:p>
      </dgm:t>
    </dgm:pt>
    <dgm:pt modelId="{8D687E09-388A-4660-B7CC-81F046EBA415}" type="pres">
      <dgm:prSet presAssocID="{E30F7FAA-92F9-4174-86D8-12B885892241}" presName="rootConnector" presStyleLbl="node2" presStyleIdx="1" presStyleCnt="12"/>
      <dgm:spPr/>
      <dgm:t>
        <a:bodyPr/>
        <a:lstStyle/>
        <a:p>
          <a:pPr rtl="1"/>
          <a:endParaRPr lang="fa-IR"/>
        </a:p>
      </dgm:t>
    </dgm:pt>
    <dgm:pt modelId="{0A399F08-3D19-4CC7-A388-5395266B8FF0}" type="pres">
      <dgm:prSet presAssocID="{E30F7FAA-92F9-4174-86D8-12B885892241}" presName="hierChild4" presStyleCnt="0"/>
      <dgm:spPr/>
    </dgm:pt>
    <dgm:pt modelId="{64DC0652-6FC1-4F16-8F91-DCB1151E43FE}" type="pres">
      <dgm:prSet presAssocID="{E30F7FAA-92F9-4174-86D8-12B885892241}" presName="hierChild5" presStyleCnt="0"/>
      <dgm:spPr/>
    </dgm:pt>
    <dgm:pt modelId="{B0B58DF3-95C4-4793-93FB-7AC2EFD10C98}" type="pres">
      <dgm:prSet presAssocID="{74AD571E-9A65-4FC9-BB4A-879A02EC3D55}" presName="Name37" presStyleLbl="parChTrans1D2" presStyleIdx="2" presStyleCnt="12"/>
      <dgm:spPr/>
      <dgm:t>
        <a:bodyPr/>
        <a:lstStyle/>
        <a:p>
          <a:pPr rtl="1"/>
          <a:endParaRPr lang="fa-IR"/>
        </a:p>
      </dgm:t>
    </dgm:pt>
    <dgm:pt modelId="{68AD80C2-C30A-4F39-855E-B164E3E54661}" type="pres">
      <dgm:prSet presAssocID="{E447B00A-1E61-44B1-86F4-81789B9A4936}" presName="hierRoot2" presStyleCnt="0">
        <dgm:presLayoutVars>
          <dgm:hierBranch val="init"/>
        </dgm:presLayoutVars>
      </dgm:prSet>
      <dgm:spPr/>
    </dgm:pt>
    <dgm:pt modelId="{E2657D7F-EF0D-4C76-BECD-7E21F648E572}" type="pres">
      <dgm:prSet presAssocID="{E447B00A-1E61-44B1-86F4-81789B9A4936}" presName="rootComposite" presStyleCnt="0"/>
      <dgm:spPr/>
    </dgm:pt>
    <dgm:pt modelId="{6988D02C-7C44-46C2-ADC5-B8DDFD37F4DA}" type="pres">
      <dgm:prSet presAssocID="{E447B00A-1E61-44B1-86F4-81789B9A4936}" presName="rootText" presStyleLbl="node2" presStyleIdx="2" presStyleCnt="12" custScaleY="892355">
        <dgm:presLayoutVars>
          <dgm:chPref val="3"/>
        </dgm:presLayoutVars>
      </dgm:prSet>
      <dgm:spPr/>
      <dgm:t>
        <a:bodyPr/>
        <a:lstStyle/>
        <a:p>
          <a:pPr rtl="1"/>
          <a:endParaRPr lang="fa-IR"/>
        </a:p>
      </dgm:t>
    </dgm:pt>
    <dgm:pt modelId="{12FFF3B7-A69B-4258-9331-D97DAA1372DF}" type="pres">
      <dgm:prSet presAssocID="{E447B00A-1E61-44B1-86F4-81789B9A4936}" presName="rootConnector" presStyleLbl="node2" presStyleIdx="2" presStyleCnt="12"/>
      <dgm:spPr/>
      <dgm:t>
        <a:bodyPr/>
        <a:lstStyle/>
        <a:p>
          <a:pPr rtl="1"/>
          <a:endParaRPr lang="fa-IR"/>
        </a:p>
      </dgm:t>
    </dgm:pt>
    <dgm:pt modelId="{5AF50DC5-08AD-41B6-8B47-98782C34F3FB}" type="pres">
      <dgm:prSet presAssocID="{E447B00A-1E61-44B1-86F4-81789B9A4936}" presName="hierChild4" presStyleCnt="0"/>
      <dgm:spPr/>
    </dgm:pt>
    <dgm:pt modelId="{8BA89407-F63D-4E8B-AD7B-2AA7B55A0500}" type="pres">
      <dgm:prSet presAssocID="{E447B00A-1E61-44B1-86F4-81789B9A4936}" presName="hierChild5" presStyleCnt="0"/>
      <dgm:spPr/>
    </dgm:pt>
    <dgm:pt modelId="{6696ABBC-D97B-4601-B36C-9A786E4C98BB}" type="pres">
      <dgm:prSet presAssocID="{6F5D0DB2-8EC5-4524-8A7B-AFAC923836B1}" presName="Name37" presStyleLbl="parChTrans1D2" presStyleIdx="3" presStyleCnt="12"/>
      <dgm:spPr/>
      <dgm:t>
        <a:bodyPr/>
        <a:lstStyle/>
        <a:p>
          <a:pPr rtl="1"/>
          <a:endParaRPr lang="fa-IR"/>
        </a:p>
      </dgm:t>
    </dgm:pt>
    <dgm:pt modelId="{57F05EDD-65E5-433D-9698-3ED3C0CA3474}" type="pres">
      <dgm:prSet presAssocID="{8A921458-A7E5-4F45-A343-628B88BC731E}" presName="hierRoot2" presStyleCnt="0">
        <dgm:presLayoutVars>
          <dgm:hierBranch val="init"/>
        </dgm:presLayoutVars>
      </dgm:prSet>
      <dgm:spPr/>
    </dgm:pt>
    <dgm:pt modelId="{AB621AD0-59D1-41BC-B788-E5FB8319571B}" type="pres">
      <dgm:prSet presAssocID="{8A921458-A7E5-4F45-A343-628B88BC731E}" presName="rootComposite" presStyleCnt="0"/>
      <dgm:spPr/>
    </dgm:pt>
    <dgm:pt modelId="{E62D9220-A662-4911-9570-D42062474378}" type="pres">
      <dgm:prSet presAssocID="{8A921458-A7E5-4F45-A343-628B88BC731E}" presName="rootText" presStyleLbl="node2" presStyleIdx="3" presStyleCnt="12" custScaleY="908697">
        <dgm:presLayoutVars>
          <dgm:chPref val="3"/>
        </dgm:presLayoutVars>
      </dgm:prSet>
      <dgm:spPr/>
      <dgm:t>
        <a:bodyPr/>
        <a:lstStyle/>
        <a:p>
          <a:pPr rtl="1"/>
          <a:endParaRPr lang="fa-IR"/>
        </a:p>
      </dgm:t>
    </dgm:pt>
    <dgm:pt modelId="{382E215C-94C4-418A-8D6E-0D389F995F64}" type="pres">
      <dgm:prSet presAssocID="{8A921458-A7E5-4F45-A343-628B88BC731E}" presName="rootConnector" presStyleLbl="node2" presStyleIdx="3" presStyleCnt="12"/>
      <dgm:spPr/>
      <dgm:t>
        <a:bodyPr/>
        <a:lstStyle/>
        <a:p>
          <a:pPr rtl="1"/>
          <a:endParaRPr lang="fa-IR"/>
        </a:p>
      </dgm:t>
    </dgm:pt>
    <dgm:pt modelId="{5DB352A0-30C2-43CA-95F1-6180DAA29A8F}" type="pres">
      <dgm:prSet presAssocID="{8A921458-A7E5-4F45-A343-628B88BC731E}" presName="hierChild4" presStyleCnt="0"/>
      <dgm:spPr/>
    </dgm:pt>
    <dgm:pt modelId="{E723C641-4CBE-4EC8-AE49-AF13E76F48AA}" type="pres">
      <dgm:prSet presAssocID="{8A921458-A7E5-4F45-A343-628B88BC731E}" presName="hierChild5" presStyleCnt="0"/>
      <dgm:spPr/>
    </dgm:pt>
    <dgm:pt modelId="{41CA1307-748B-4D80-8526-211CAC54F448}" type="pres">
      <dgm:prSet presAssocID="{748685EF-13F1-4C69-B643-4DAD0377A21B}" presName="Name37" presStyleLbl="parChTrans1D2" presStyleIdx="4" presStyleCnt="12"/>
      <dgm:spPr/>
      <dgm:t>
        <a:bodyPr/>
        <a:lstStyle/>
        <a:p>
          <a:pPr rtl="1"/>
          <a:endParaRPr lang="fa-IR"/>
        </a:p>
      </dgm:t>
    </dgm:pt>
    <dgm:pt modelId="{5E006B92-55B2-440D-94B4-78047F49294C}" type="pres">
      <dgm:prSet presAssocID="{0C2F743F-5F66-44F0-99B1-DD971EECF2CF}" presName="hierRoot2" presStyleCnt="0">
        <dgm:presLayoutVars>
          <dgm:hierBranch val="init"/>
        </dgm:presLayoutVars>
      </dgm:prSet>
      <dgm:spPr/>
    </dgm:pt>
    <dgm:pt modelId="{A9E95BE8-9B07-4FC1-A181-F68E4C51B483}" type="pres">
      <dgm:prSet presAssocID="{0C2F743F-5F66-44F0-99B1-DD971EECF2CF}" presName="rootComposite" presStyleCnt="0"/>
      <dgm:spPr/>
    </dgm:pt>
    <dgm:pt modelId="{DBF7593A-A098-451F-A40A-56416F01DA34}" type="pres">
      <dgm:prSet presAssocID="{0C2F743F-5F66-44F0-99B1-DD971EECF2CF}" presName="rootText" presStyleLbl="node2" presStyleIdx="4" presStyleCnt="12" custScaleY="909003">
        <dgm:presLayoutVars>
          <dgm:chPref val="3"/>
        </dgm:presLayoutVars>
      </dgm:prSet>
      <dgm:spPr/>
      <dgm:t>
        <a:bodyPr/>
        <a:lstStyle/>
        <a:p>
          <a:pPr rtl="1"/>
          <a:endParaRPr lang="fa-IR"/>
        </a:p>
      </dgm:t>
    </dgm:pt>
    <dgm:pt modelId="{64B2D7DB-FC55-4B0B-81EE-0C59CE2708EE}" type="pres">
      <dgm:prSet presAssocID="{0C2F743F-5F66-44F0-99B1-DD971EECF2CF}" presName="rootConnector" presStyleLbl="node2" presStyleIdx="4" presStyleCnt="12"/>
      <dgm:spPr/>
      <dgm:t>
        <a:bodyPr/>
        <a:lstStyle/>
        <a:p>
          <a:pPr rtl="1"/>
          <a:endParaRPr lang="fa-IR"/>
        </a:p>
      </dgm:t>
    </dgm:pt>
    <dgm:pt modelId="{02693A2E-F2D8-47B9-844A-A1B11A2D8954}" type="pres">
      <dgm:prSet presAssocID="{0C2F743F-5F66-44F0-99B1-DD971EECF2CF}" presName="hierChild4" presStyleCnt="0"/>
      <dgm:spPr/>
    </dgm:pt>
    <dgm:pt modelId="{DF6EAB4E-D3F0-46BE-985C-38585A042CC2}" type="pres">
      <dgm:prSet presAssocID="{0C2F743F-5F66-44F0-99B1-DD971EECF2CF}" presName="hierChild5" presStyleCnt="0"/>
      <dgm:spPr/>
    </dgm:pt>
    <dgm:pt modelId="{52DB5DA5-CE95-4681-9F39-D20178A35A9C}" type="pres">
      <dgm:prSet presAssocID="{8426B3F2-A174-4187-949B-1FAC4371DE96}" presName="Name37" presStyleLbl="parChTrans1D2" presStyleIdx="5" presStyleCnt="12"/>
      <dgm:spPr/>
      <dgm:t>
        <a:bodyPr/>
        <a:lstStyle/>
        <a:p>
          <a:pPr rtl="1"/>
          <a:endParaRPr lang="fa-IR"/>
        </a:p>
      </dgm:t>
    </dgm:pt>
    <dgm:pt modelId="{F693667B-B970-458B-A100-0E439B0C0C2A}" type="pres">
      <dgm:prSet presAssocID="{782B8D7C-EE63-41D1-A391-11FF59F5AFDC}" presName="hierRoot2" presStyleCnt="0">
        <dgm:presLayoutVars>
          <dgm:hierBranch val="init"/>
        </dgm:presLayoutVars>
      </dgm:prSet>
      <dgm:spPr/>
    </dgm:pt>
    <dgm:pt modelId="{E89F9DA7-0FF6-4652-A97D-B687C90E95A1}" type="pres">
      <dgm:prSet presAssocID="{782B8D7C-EE63-41D1-A391-11FF59F5AFDC}" presName="rootComposite" presStyleCnt="0"/>
      <dgm:spPr/>
    </dgm:pt>
    <dgm:pt modelId="{83300590-B87B-42E1-B642-F0E1743AAA9A}" type="pres">
      <dgm:prSet presAssocID="{782B8D7C-EE63-41D1-A391-11FF59F5AFDC}" presName="rootText" presStyleLbl="node2" presStyleIdx="5" presStyleCnt="12" custScaleY="899072">
        <dgm:presLayoutVars>
          <dgm:chPref val="3"/>
        </dgm:presLayoutVars>
      </dgm:prSet>
      <dgm:spPr/>
      <dgm:t>
        <a:bodyPr/>
        <a:lstStyle/>
        <a:p>
          <a:pPr rtl="1"/>
          <a:endParaRPr lang="fa-IR"/>
        </a:p>
      </dgm:t>
    </dgm:pt>
    <dgm:pt modelId="{D72A7A44-96D9-40BB-BC75-7337ED16F36E}" type="pres">
      <dgm:prSet presAssocID="{782B8D7C-EE63-41D1-A391-11FF59F5AFDC}" presName="rootConnector" presStyleLbl="node2" presStyleIdx="5" presStyleCnt="12"/>
      <dgm:spPr/>
      <dgm:t>
        <a:bodyPr/>
        <a:lstStyle/>
        <a:p>
          <a:pPr rtl="1"/>
          <a:endParaRPr lang="fa-IR"/>
        </a:p>
      </dgm:t>
    </dgm:pt>
    <dgm:pt modelId="{F0BCD946-1BE0-465A-8E69-7EA180992E84}" type="pres">
      <dgm:prSet presAssocID="{782B8D7C-EE63-41D1-A391-11FF59F5AFDC}" presName="hierChild4" presStyleCnt="0"/>
      <dgm:spPr/>
    </dgm:pt>
    <dgm:pt modelId="{A44D7057-C1D0-4DA8-92BA-AF4C32F40949}" type="pres">
      <dgm:prSet presAssocID="{782B8D7C-EE63-41D1-A391-11FF59F5AFDC}" presName="hierChild5" presStyleCnt="0"/>
      <dgm:spPr/>
    </dgm:pt>
    <dgm:pt modelId="{B6A1D609-3FB6-4F9D-BEC3-6B39D4CA6814}" type="pres">
      <dgm:prSet presAssocID="{2BBAF0E2-7241-4354-B31A-1A9D927615E8}" presName="Name37" presStyleLbl="parChTrans1D2" presStyleIdx="6" presStyleCnt="12"/>
      <dgm:spPr/>
      <dgm:t>
        <a:bodyPr/>
        <a:lstStyle/>
        <a:p>
          <a:pPr rtl="1"/>
          <a:endParaRPr lang="fa-IR"/>
        </a:p>
      </dgm:t>
    </dgm:pt>
    <dgm:pt modelId="{C0623945-0D7A-49C5-A73C-33F40C0B1CFF}" type="pres">
      <dgm:prSet presAssocID="{E0844CC6-0FA6-4081-8F90-1B054D9A0FB5}" presName="hierRoot2" presStyleCnt="0">
        <dgm:presLayoutVars>
          <dgm:hierBranch val="init"/>
        </dgm:presLayoutVars>
      </dgm:prSet>
      <dgm:spPr/>
    </dgm:pt>
    <dgm:pt modelId="{903EF242-382F-4FAD-BBE6-077ADFEB237D}" type="pres">
      <dgm:prSet presAssocID="{E0844CC6-0FA6-4081-8F90-1B054D9A0FB5}" presName="rootComposite" presStyleCnt="0"/>
      <dgm:spPr/>
    </dgm:pt>
    <dgm:pt modelId="{84FABF12-D9BC-4955-BAE3-6A06DB2F2D57}" type="pres">
      <dgm:prSet presAssocID="{E0844CC6-0FA6-4081-8F90-1B054D9A0FB5}" presName="rootText" presStyleLbl="node2" presStyleIdx="6" presStyleCnt="12" custScaleY="906152">
        <dgm:presLayoutVars>
          <dgm:chPref val="3"/>
        </dgm:presLayoutVars>
      </dgm:prSet>
      <dgm:spPr/>
      <dgm:t>
        <a:bodyPr/>
        <a:lstStyle/>
        <a:p>
          <a:pPr rtl="1"/>
          <a:endParaRPr lang="fa-IR"/>
        </a:p>
      </dgm:t>
    </dgm:pt>
    <dgm:pt modelId="{18FBCC2F-EDF9-4E8F-856E-72D0F535EDBF}" type="pres">
      <dgm:prSet presAssocID="{E0844CC6-0FA6-4081-8F90-1B054D9A0FB5}" presName="rootConnector" presStyleLbl="node2" presStyleIdx="6" presStyleCnt="12"/>
      <dgm:spPr/>
      <dgm:t>
        <a:bodyPr/>
        <a:lstStyle/>
        <a:p>
          <a:pPr rtl="1"/>
          <a:endParaRPr lang="fa-IR"/>
        </a:p>
      </dgm:t>
    </dgm:pt>
    <dgm:pt modelId="{EFCF683E-7859-46E0-B564-FEE82BE7868B}" type="pres">
      <dgm:prSet presAssocID="{E0844CC6-0FA6-4081-8F90-1B054D9A0FB5}" presName="hierChild4" presStyleCnt="0"/>
      <dgm:spPr/>
    </dgm:pt>
    <dgm:pt modelId="{6E4AC5BA-F659-4F89-B85F-CEF0DBB277C9}" type="pres">
      <dgm:prSet presAssocID="{E0844CC6-0FA6-4081-8F90-1B054D9A0FB5}" presName="hierChild5" presStyleCnt="0"/>
      <dgm:spPr/>
    </dgm:pt>
    <dgm:pt modelId="{52FC9626-FAA1-45D1-96EC-7E089F6AF4BD}" type="pres">
      <dgm:prSet presAssocID="{E559BE48-1C61-4B22-A84C-280154604051}" presName="Name37" presStyleLbl="parChTrans1D2" presStyleIdx="7" presStyleCnt="12"/>
      <dgm:spPr/>
      <dgm:t>
        <a:bodyPr/>
        <a:lstStyle/>
        <a:p>
          <a:pPr rtl="1"/>
          <a:endParaRPr lang="fa-IR"/>
        </a:p>
      </dgm:t>
    </dgm:pt>
    <dgm:pt modelId="{79D960A5-11DB-453F-A9E8-5181694661D8}" type="pres">
      <dgm:prSet presAssocID="{8ACFA9FB-107A-415C-A16F-785C32EAF462}" presName="hierRoot2" presStyleCnt="0">
        <dgm:presLayoutVars>
          <dgm:hierBranch val="init"/>
        </dgm:presLayoutVars>
      </dgm:prSet>
      <dgm:spPr/>
    </dgm:pt>
    <dgm:pt modelId="{1C6BC9BD-DB4C-4308-B7C0-07077457E838}" type="pres">
      <dgm:prSet presAssocID="{8ACFA9FB-107A-415C-A16F-785C32EAF462}" presName="rootComposite" presStyleCnt="0"/>
      <dgm:spPr/>
    </dgm:pt>
    <dgm:pt modelId="{5BD59D89-2C26-413F-902C-4A208C155490}" type="pres">
      <dgm:prSet presAssocID="{8ACFA9FB-107A-415C-A16F-785C32EAF462}" presName="rootText" presStyleLbl="node2" presStyleIdx="7" presStyleCnt="12" custScaleY="909480">
        <dgm:presLayoutVars>
          <dgm:chPref val="3"/>
        </dgm:presLayoutVars>
      </dgm:prSet>
      <dgm:spPr/>
      <dgm:t>
        <a:bodyPr/>
        <a:lstStyle/>
        <a:p>
          <a:pPr rtl="1"/>
          <a:endParaRPr lang="fa-IR"/>
        </a:p>
      </dgm:t>
    </dgm:pt>
    <dgm:pt modelId="{CC90605A-D412-47E1-B8AB-D249A2DB61B6}" type="pres">
      <dgm:prSet presAssocID="{8ACFA9FB-107A-415C-A16F-785C32EAF462}" presName="rootConnector" presStyleLbl="node2" presStyleIdx="7" presStyleCnt="12"/>
      <dgm:spPr/>
      <dgm:t>
        <a:bodyPr/>
        <a:lstStyle/>
        <a:p>
          <a:pPr rtl="1"/>
          <a:endParaRPr lang="fa-IR"/>
        </a:p>
      </dgm:t>
    </dgm:pt>
    <dgm:pt modelId="{1B6908C7-B841-4C4D-90DA-87CA6F018211}" type="pres">
      <dgm:prSet presAssocID="{8ACFA9FB-107A-415C-A16F-785C32EAF462}" presName="hierChild4" presStyleCnt="0"/>
      <dgm:spPr/>
    </dgm:pt>
    <dgm:pt modelId="{DF008623-13A8-4FCA-9ECF-4EA5FB816579}" type="pres">
      <dgm:prSet presAssocID="{8ACFA9FB-107A-415C-A16F-785C32EAF462}" presName="hierChild5" presStyleCnt="0"/>
      <dgm:spPr/>
    </dgm:pt>
    <dgm:pt modelId="{EC3C9B12-06FA-46B0-A922-A26C99AAA463}" type="pres">
      <dgm:prSet presAssocID="{265EC446-C032-42C4-9591-1A1AB438635F}" presName="Name37" presStyleLbl="parChTrans1D2" presStyleIdx="8" presStyleCnt="12"/>
      <dgm:spPr/>
      <dgm:t>
        <a:bodyPr/>
        <a:lstStyle/>
        <a:p>
          <a:pPr rtl="1"/>
          <a:endParaRPr lang="fa-IR"/>
        </a:p>
      </dgm:t>
    </dgm:pt>
    <dgm:pt modelId="{6B492712-4CC2-4213-AB15-5495FF75E3C1}" type="pres">
      <dgm:prSet presAssocID="{0AB1D983-2BC4-48B8-91AF-3807BE1CB7F3}" presName="hierRoot2" presStyleCnt="0">
        <dgm:presLayoutVars>
          <dgm:hierBranch val="init"/>
        </dgm:presLayoutVars>
      </dgm:prSet>
      <dgm:spPr/>
    </dgm:pt>
    <dgm:pt modelId="{3BC3968B-2C08-42D1-BB12-F8B2715E7D2C}" type="pres">
      <dgm:prSet presAssocID="{0AB1D983-2BC4-48B8-91AF-3807BE1CB7F3}" presName="rootComposite" presStyleCnt="0"/>
      <dgm:spPr/>
    </dgm:pt>
    <dgm:pt modelId="{C04E78B5-A7EA-4F53-BD07-C8A28B2745A8}" type="pres">
      <dgm:prSet presAssocID="{0AB1D983-2BC4-48B8-91AF-3807BE1CB7F3}" presName="rootText" presStyleLbl="node2" presStyleIdx="8" presStyleCnt="12" custScaleY="915951">
        <dgm:presLayoutVars>
          <dgm:chPref val="3"/>
        </dgm:presLayoutVars>
      </dgm:prSet>
      <dgm:spPr/>
      <dgm:t>
        <a:bodyPr/>
        <a:lstStyle/>
        <a:p>
          <a:pPr rtl="1"/>
          <a:endParaRPr lang="fa-IR"/>
        </a:p>
      </dgm:t>
    </dgm:pt>
    <dgm:pt modelId="{07089E9D-DC12-410B-B432-6792F2AE19D1}" type="pres">
      <dgm:prSet presAssocID="{0AB1D983-2BC4-48B8-91AF-3807BE1CB7F3}" presName="rootConnector" presStyleLbl="node2" presStyleIdx="8" presStyleCnt="12"/>
      <dgm:spPr/>
      <dgm:t>
        <a:bodyPr/>
        <a:lstStyle/>
        <a:p>
          <a:pPr rtl="1"/>
          <a:endParaRPr lang="fa-IR"/>
        </a:p>
      </dgm:t>
    </dgm:pt>
    <dgm:pt modelId="{024814FF-AE1D-4BAD-B3F1-224F23BA4A6B}" type="pres">
      <dgm:prSet presAssocID="{0AB1D983-2BC4-48B8-91AF-3807BE1CB7F3}" presName="hierChild4" presStyleCnt="0"/>
      <dgm:spPr/>
    </dgm:pt>
    <dgm:pt modelId="{20A860B4-CDDC-4ABE-B85C-CE810363AD27}" type="pres">
      <dgm:prSet presAssocID="{0AB1D983-2BC4-48B8-91AF-3807BE1CB7F3}" presName="hierChild5" presStyleCnt="0"/>
      <dgm:spPr/>
    </dgm:pt>
    <dgm:pt modelId="{7BCD8879-BBB9-446B-A6A9-9FD8B59FCA03}" type="pres">
      <dgm:prSet presAssocID="{0A084747-F28B-44A1-98F2-785181EF51A5}" presName="Name37" presStyleLbl="parChTrans1D2" presStyleIdx="9" presStyleCnt="12"/>
      <dgm:spPr/>
      <dgm:t>
        <a:bodyPr/>
        <a:lstStyle/>
        <a:p>
          <a:pPr rtl="1"/>
          <a:endParaRPr lang="fa-IR"/>
        </a:p>
      </dgm:t>
    </dgm:pt>
    <dgm:pt modelId="{D49F2927-CB17-4632-B751-ECD463D6B49E}" type="pres">
      <dgm:prSet presAssocID="{9F7B6123-F83C-4475-AF43-132E0A425FC7}" presName="hierRoot2" presStyleCnt="0">
        <dgm:presLayoutVars>
          <dgm:hierBranch val="init"/>
        </dgm:presLayoutVars>
      </dgm:prSet>
      <dgm:spPr/>
    </dgm:pt>
    <dgm:pt modelId="{9B8C942C-2AEA-439D-A79C-9AF86C16A5FA}" type="pres">
      <dgm:prSet presAssocID="{9F7B6123-F83C-4475-AF43-132E0A425FC7}" presName="rootComposite" presStyleCnt="0"/>
      <dgm:spPr/>
    </dgm:pt>
    <dgm:pt modelId="{AC48BBF2-6507-4493-B86B-6E0E4E57C046}" type="pres">
      <dgm:prSet presAssocID="{9F7B6123-F83C-4475-AF43-132E0A425FC7}" presName="rootText" presStyleLbl="node2" presStyleIdx="9" presStyleCnt="12" custScaleY="908492">
        <dgm:presLayoutVars>
          <dgm:chPref val="3"/>
        </dgm:presLayoutVars>
      </dgm:prSet>
      <dgm:spPr/>
      <dgm:t>
        <a:bodyPr/>
        <a:lstStyle/>
        <a:p>
          <a:pPr rtl="1"/>
          <a:endParaRPr lang="fa-IR"/>
        </a:p>
      </dgm:t>
    </dgm:pt>
    <dgm:pt modelId="{4BC40281-14FA-469A-83A3-63FB75DF87B6}" type="pres">
      <dgm:prSet presAssocID="{9F7B6123-F83C-4475-AF43-132E0A425FC7}" presName="rootConnector" presStyleLbl="node2" presStyleIdx="9" presStyleCnt="12"/>
      <dgm:spPr/>
      <dgm:t>
        <a:bodyPr/>
        <a:lstStyle/>
        <a:p>
          <a:pPr rtl="1"/>
          <a:endParaRPr lang="fa-IR"/>
        </a:p>
      </dgm:t>
    </dgm:pt>
    <dgm:pt modelId="{57768C16-6739-4E2B-B706-6A7D74AF9566}" type="pres">
      <dgm:prSet presAssocID="{9F7B6123-F83C-4475-AF43-132E0A425FC7}" presName="hierChild4" presStyleCnt="0"/>
      <dgm:spPr/>
    </dgm:pt>
    <dgm:pt modelId="{B6D69830-BA6C-4F1D-9513-8ACDA89969AB}" type="pres">
      <dgm:prSet presAssocID="{9F7B6123-F83C-4475-AF43-132E0A425FC7}" presName="hierChild5" presStyleCnt="0"/>
      <dgm:spPr/>
    </dgm:pt>
    <dgm:pt modelId="{3D2EBFE7-1D95-4537-8248-1D82E1BD8110}" type="pres">
      <dgm:prSet presAssocID="{30FBE0EC-B3B0-42A2-A4E7-1D04DF8E874E}" presName="Name37" presStyleLbl="parChTrans1D2" presStyleIdx="10" presStyleCnt="12"/>
      <dgm:spPr/>
      <dgm:t>
        <a:bodyPr/>
        <a:lstStyle/>
        <a:p>
          <a:pPr rtl="1"/>
          <a:endParaRPr lang="fa-IR"/>
        </a:p>
      </dgm:t>
    </dgm:pt>
    <dgm:pt modelId="{BEDD141D-E0AA-484A-8410-36B9AF751C77}" type="pres">
      <dgm:prSet presAssocID="{DFFED1A6-827C-4867-9C0C-770E19E62423}" presName="hierRoot2" presStyleCnt="0">
        <dgm:presLayoutVars>
          <dgm:hierBranch val="init"/>
        </dgm:presLayoutVars>
      </dgm:prSet>
      <dgm:spPr/>
    </dgm:pt>
    <dgm:pt modelId="{7801FC3B-F061-4FD2-8752-EC27A01C7356}" type="pres">
      <dgm:prSet presAssocID="{DFFED1A6-827C-4867-9C0C-770E19E62423}" presName="rootComposite" presStyleCnt="0"/>
      <dgm:spPr/>
    </dgm:pt>
    <dgm:pt modelId="{0866CC9E-02EC-4A52-AB4E-C81E141EBA8B}" type="pres">
      <dgm:prSet presAssocID="{DFFED1A6-827C-4867-9C0C-770E19E62423}" presName="rootText" presStyleLbl="node2" presStyleIdx="10" presStyleCnt="12" custScaleY="923129">
        <dgm:presLayoutVars>
          <dgm:chPref val="3"/>
        </dgm:presLayoutVars>
      </dgm:prSet>
      <dgm:spPr/>
      <dgm:t>
        <a:bodyPr/>
        <a:lstStyle/>
        <a:p>
          <a:pPr rtl="1"/>
          <a:endParaRPr lang="fa-IR"/>
        </a:p>
      </dgm:t>
    </dgm:pt>
    <dgm:pt modelId="{B8CE9A73-815D-488B-82F2-C2957067F0F2}" type="pres">
      <dgm:prSet presAssocID="{DFFED1A6-827C-4867-9C0C-770E19E62423}" presName="rootConnector" presStyleLbl="node2" presStyleIdx="10" presStyleCnt="12"/>
      <dgm:spPr/>
      <dgm:t>
        <a:bodyPr/>
        <a:lstStyle/>
        <a:p>
          <a:pPr rtl="1"/>
          <a:endParaRPr lang="fa-IR"/>
        </a:p>
      </dgm:t>
    </dgm:pt>
    <dgm:pt modelId="{DEDB7F10-714D-4504-BE91-7AECC326C0CF}" type="pres">
      <dgm:prSet presAssocID="{DFFED1A6-827C-4867-9C0C-770E19E62423}" presName="hierChild4" presStyleCnt="0"/>
      <dgm:spPr/>
    </dgm:pt>
    <dgm:pt modelId="{170D1FB6-C658-47D9-87F8-885CAA7DF8E2}" type="pres">
      <dgm:prSet presAssocID="{DFFED1A6-827C-4867-9C0C-770E19E62423}" presName="hierChild5" presStyleCnt="0"/>
      <dgm:spPr/>
    </dgm:pt>
    <dgm:pt modelId="{0495AF97-DE23-418C-96A6-CA6B6AB02736}" type="pres">
      <dgm:prSet presAssocID="{A0ECA73A-8EE5-4182-9918-6BBA80C4A257}" presName="Name37" presStyleLbl="parChTrans1D2" presStyleIdx="11" presStyleCnt="12"/>
      <dgm:spPr/>
      <dgm:t>
        <a:bodyPr/>
        <a:lstStyle/>
        <a:p>
          <a:pPr rtl="1"/>
          <a:endParaRPr lang="fa-IR"/>
        </a:p>
      </dgm:t>
    </dgm:pt>
    <dgm:pt modelId="{A6EB3426-3357-4499-87CE-9DA397E394BD}" type="pres">
      <dgm:prSet presAssocID="{EFBABDB8-E807-4C5C-8E32-BECDBE2C70A7}" presName="hierRoot2" presStyleCnt="0">
        <dgm:presLayoutVars>
          <dgm:hierBranch val="init"/>
        </dgm:presLayoutVars>
      </dgm:prSet>
      <dgm:spPr/>
    </dgm:pt>
    <dgm:pt modelId="{CB606385-E04E-4D8B-BBA9-43C722D687B3}" type="pres">
      <dgm:prSet presAssocID="{EFBABDB8-E807-4C5C-8E32-BECDBE2C70A7}" presName="rootComposite" presStyleCnt="0"/>
      <dgm:spPr/>
    </dgm:pt>
    <dgm:pt modelId="{9A5F8976-16D6-438E-AFE2-2BFA82DD99C3}" type="pres">
      <dgm:prSet presAssocID="{EFBABDB8-E807-4C5C-8E32-BECDBE2C70A7}" presName="rootText" presStyleLbl="node2" presStyleIdx="11" presStyleCnt="12" custScaleY="940302">
        <dgm:presLayoutVars>
          <dgm:chPref val="3"/>
        </dgm:presLayoutVars>
      </dgm:prSet>
      <dgm:spPr/>
      <dgm:t>
        <a:bodyPr/>
        <a:lstStyle/>
        <a:p>
          <a:pPr rtl="1"/>
          <a:endParaRPr lang="fa-IR"/>
        </a:p>
      </dgm:t>
    </dgm:pt>
    <dgm:pt modelId="{B33C3038-4DEC-469C-9E49-BCB28543FB80}" type="pres">
      <dgm:prSet presAssocID="{EFBABDB8-E807-4C5C-8E32-BECDBE2C70A7}" presName="rootConnector" presStyleLbl="node2" presStyleIdx="11" presStyleCnt="12"/>
      <dgm:spPr/>
      <dgm:t>
        <a:bodyPr/>
        <a:lstStyle/>
        <a:p>
          <a:pPr rtl="1"/>
          <a:endParaRPr lang="fa-IR"/>
        </a:p>
      </dgm:t>
    </dgm:pt>
    <dgm:pt modelId="{2B72011D-52F9-49D9-BE33-5CD03B124753}" type="pres">
      <dgm:prSet presAssocID="{EFBABDB8-E807-4C5C-8E32-BECDBE2C70A7}" presName="hierChild4" presStyleCnt="0"/>
      <dgm:spPr/>
    </dgm:pt>
    <dgm:pt modelId="{089858E3-F709-4139-B264-86300DE41B23}" type="pres">
      <dgm:prSet presAssocID="{EFBABDB8-E807-4C5C-8E32-BECDBE2C70A7}" presName="hierChild5" presStyleCnt="0"/>
      <dgm:spPr/>
    </dgm:pt>
    <dgm:pt modelId="{9A1601B3-C62E-4002-A13C-285AE76355C3}" type="pres">
      <dgm:prSet presAssocID="{E5EDD27C-B3F2-4423-9E70-2E933AC6C387}" presName="hierChild3" presStyleCnt="0"/>
      <dgm:spPr/>
    </dgm:pt>
  </dgm:ptLst>
  <dgm:cxnLst>
    <dgm:cxn modelId="{5F0178DA-15F2-4E89-BBE0-0F34A54BE271}" srcId="{E5EDD27C-B3F2-4423-9E70-2E933AC6C387}" destId="{782B8D7C-EE63-41D1-A391-11FF59F5AFDC}" srcOrd="5" destOrd="0" parTransId="{8426B3F2-A174-4187-949B-1FAC4371DE96}" sibTransId="{1B0795FF-DDA7-4705-8089-545A8955924C}"/>
    <dgm:cxn modelId="{B473517F-3B96-4989-BDBF-0F2199875177}" type="presOf" srcId="{8A921458-A7E5-4F45-A343-628B88BC731E}" destId="{E62D9220-A662-4911-9570-D42062474378}" srcOrd="0" destOrd="0" presId="urn:microsoft.com/office/officeart/2005/8/layout/orgChart1"/>
    <dgm:cxn modelId="{05D88DB5-1653-4422-8EBF-37BF48A9A342}" type="presOf" srcId="{6F5D0DB2-8EC5-4524-8A7B-AFAC923836B1}" destId="{6696ABBC-D97B-4601-B36C-9A786E4C98BB}" srcOrd="0" destOrd="0" presId="urn:microsoft.com/office/officeart/2005/8/layout/orgChart1"/>
    <dgm:cxn modelId="{7A71D283-538B-4DEF-86F2-4C0ADD7EFA92}" type="presOf" srcId="{0A084747-F28B-44A1-98F2-785181EF51A5}" destId="{7BCD8879-BBB9-446B-A6A9-9FD8B59FCA03}" srcOrd="0" destOrd="0" presId="urn:microsoft.com/office/officeart/2005/8/layout/orgChart1"/>
    <dgm:cxn modelId="{483DB400-8F15-46FA-8CD7-2CA51F766537}" type="presOf" srcId="{74AD571E-9A65-4FC9-BB4A-879A02EC3D55}" destId="{B0B58DF3-95C4-4793-93FB-7AC2EFD10C98}" srcOrd="0" destOrd="0" presId="urn:microsoft.com/office/officeart/2005/8/layout/orgChart1"/>
    <dgm:cxn modelId="{8123B08A-738A-47FD-8AD5-4962D7EECBAF}" type="presOf" srcId="{8ACFA9FB-107A-415C-A16F-785C32EAF462}" destId="{CC90605A-D412-47E1-B8AB-D249A2DB61B6}" srcOrd="1" destOrd="0" presId="urn:microsoft.com/office/officeart/2005/8/layout/orgChart1"/>
    <dgm:cxn modelId="{F3D4C5DA-D2ED-4AB9-A1C5-4418E335D01F}" type="presOf" srcId="{90B23B31-B8DC-4E7A-A37F-68D4D47ED469}" destId="{1025236B-2448-4757-9F38-5D3F4B97B8FE}" srcOrd="0" destOrd="0" presId="urn:microsoft.com/office/officeart/2005/8/layout/orgChart1"/>
    <dgm:cxn modelId="{38F721A7-61FE-4992-9A9A-045FEE812CB1}" type="presOf" srcId="{E30F7FAA-92F9-4174-86D8-12B885892241}" destId="{8D687E09-388A-4660-B7CC-81F046EBA415}" srcOrd="1" destOrd="0" presId="urn:microsoft.com/office/officeart/2005/8/layout/orgChart1"/>
    <dgm:cxn modelId="{1AF58BAF-042F-4362-8347-BC818AF36EA0}" type="presOf" srcId="{782B8D7C-EE63-41D1-A391-11FF59F5AFDC}" destId="{D72A7A44-96D9-40BB-BC75-7337ED16F36E}" srcOrd="1" destOrd="0" presId="urn:microsoft.com/office/officeart/2005/8/layout/orgChart1"/>
    <dgm:cxn modelId="{566E00B4-4C49-4F2C-A80A-F6195E3E16D1}" type="presOf" srcId="{0AB1D983-2BC4-48B8-91AF-3807BE1CB7F3}" destId="{07089E9D-DC12-410B-B432-6792F2AE19D1}" srcOrd="1" destOrd="0" presId="urn:microsoft.com/office/officeart/2005/8/layout/orgChart1"/>
    <dgm:cxn modelId="{0E595FE9-2215-4057-BA8E-224C7F5113A5}" type="presOf" srcId="{DFFED1A6-827C-4867-9C0C-770E19E62423}" destId="{0866CC9E-02EC-4A52-AB4E-C81E141EBA8B}" srcOrd="0" destOrd="0" presId="urn:microsoft.com/office/officeart/2005/8/layout/orgChart1"/>
    <dgm:cxn modelId="{9A3CBE1A-0527-4EDC-ADD3-038AF0AC088E}" type="presOf" srcId="{A0ECA73A-8EE5-4182-9918-6BBA80C4A257}" destId="{0495AF97-DE23-418C-96A6-CA6B6AB02736}" srcOrd="0" destOrd="0" presId="urn:microsoft.com/office/officeart/2005/8/layout/orgChart1"/>
    <dgm:cxn modelId="{571EF551-3C1A-4B64-BCE6-081933893EA2}" srcId="{E5EDD27C-B3F2-4423-9E70-2E933AC6C387}" destId="{E447B00A-1E61-44B1-86F4-81789B9A4936}" srcOrd="2" destOrd="0" parTransId="{74AD571E-9A65-4FC9-BB4A-879A02EC3D55}" sibTransId="{1FA12D46-5878-4A51-9D94-04EB9EDAD278}"/>
    <dgm:cxn modelId="{FCFCA573-69FC-4C33-8B1B-D8EA6373C72D}" srcId="{E5EDD27C-B3F2-4423-9E70-2E933AC6C387}" destId="{EFBABDB8-E807-4C5C-8E32-BECDBE2C70A7}" srcOrd="11" destOrd="0" parTransId="{A0ECA73A-8EE5-4182-9918-6BBA80C4A257}" sibTransId="{E276C14B-5B6F-4C4C-B517-809536D94176}"/>
    <dgm:cxn modelId="{160623C3-E863-4082-9E75-522BACBCDE02}" type="presOf" srcId="{0C2F743F-5F66-44F0-99B1-DD971EECF2CF}" destId="{DBF7593A-A098-451F-A40A-56416F01DA34}" srcOrd="0" destOrd="0" presId="urn:microsoft.com/office/officeart/2005/8/layout/orgChart1"/>
    <dgm:cxn modelId="{19078886-31BC-4192-9682-253883F609BA}" srcId="{E5EDD27C-B3F2-4423-9E70-2E933AC6C387}" destId="{E30F7FAA-92F9-4174-86D8-12B885892241}" srcOrd="1" destOrd="0" parTransId="{57E86B36-099E-4713-A4A7-DB8EDD773C09}" sibTransId="{0778AFFC-6A11-4D04-8C00-0980A3BA0771}"/>
    <dgm:cxn modelId="{F3B992D3-6B49-4FB4-B898-12C0861AF9FA}" type="presOf" srcId="{EFBABDB8-E807-4C5C-8E32-BECDBE2C70A7}" destId="{B33C3038-4DEC-469C-9E49-BCB28543FB80}" srcOrd="1" destOrd="0" presId="urn:microsoft.com/office/officeart/2005/8/layout/orgChart1"/>
    <dgm:cxn modelId="{CB2F9DB7-808C-4BDF-9DAB-24DA9D21FD55}" srcId="{E5EDD27C-B3F2-4423-9E70-2E933AC6C387}" destId="{0AB1D983-2BC4-48B8-91AF-3807BE1CB7F3}" srcOrd="8" destOrd="0" parTransId="{265EC446-C032-42C4-9591-1A1AB438635F}" sibTransId="{4183708B-4E15-4C76-8FD9-F115B590DD47}"/>
    <dgm:cxn modelId="{F4AD707D-B356-4CAF-8DDE-F8D97CE95BE1}" srcId="{E5EDD27C-B3F2-4423-9E70-2E933AC6C387}" destId="{8ACFA9FB-107A-415C-A16F-785C32EAF462}" srcOrd="7" destOrd="0" parTransId="{E559BE48-1C61-4B22-A84C-280154604051}" sibTransId="{C3DFC975-43FD-4CB2-B723-05428A7470D4}"/>
    <dgm:cxn modelId="{35E2D001-614E-4038-9A57-0CAFBBD196F7}" type="presOf" srcId="{30FBE0EC-B3B0-42A2-A4E7-1D04DF8E874E}" destId="{3D2EBFE7-1D95-4537-8248-1D82E1BD8110}" srcOrd="0" destOrd="0" presId="urn:microsoft.com/office/officeart/2005/8/layout/orgChart1"/>
    <dgm:cxn modelId="{C1EF1CC6-8B95-4B41-A73B-AEFF8AAC7BCD}" type="presOf" srcId="{9F7B6123-F83C-4475-AF43-132E0A425FC7}" destId="{AC48BBF2-6507-4493-B86B-6E0E4E57C046}" srcOrd="0" destOrd="0" presId="urn:microsoft.com/office/officeart/2005/8/layout/orgChart1"/>
    <dgm:cxn modelId="{121063C1-C860-44A9-ACED-305B0FF9F5C0}" type="presOf" srcId="{0C2F743F-5F66-44F0-99B1-DD971EECF2CF}" destId="{64B2D7DB-FC55-4B0B-81EE-0C59CE2708EE}" srcOrd="1" destOrd="0" presId="urn:microsoft.com/office/officeart/2005/8/layout/orgChart1"/>
    <dgm:cxn modelId="{63121325-DC8C-4BFF-AC61-4E1B8042C1C9}" type="presOf" srcId="{E30F7FAA-92F9-4174-86D8-12B885892241}" destId="{BD2B0FA1-AA74-4DA2-A8C3-1791E67DA103}" srcOrd="0" destOrd="0" presId="urn:microsoft.com/office/officeart/2005/8/layout/orgChart1"/>
    <dgm:cxn modelId="{57C6D85C-D278-4C58-84CB-63AB75EDB202}" srcId="{E5EDD27C-B3F2-4423-9E70-2E933AC6C387}" destId="{9F7B6123-F83C-4475-AF43-132E0A425FC7}" srcOrd="9" destOrd="0" parTransId="{0A084747-F28B-44A1-98F2-785181EF51A5}" sibTransId="{D99D71B8-2087-48AA-BEEF-B08397B34E93}"/>
    <dgm:cxn modelId="{691F318B-84C9-43C2-AE9D-5738C40999FF}" srcId="{E5EDD27C-B3F2-4423-9E70-2E933AC6C387}" destId="{90B23B31-B8DC-4E7A-A37F-68D4D47ED469}" srcOrd="0" destOrd="0" parTransId="{C5E78662-9D3E-489B-A9D3-818E1799A55C}" sibTransId="{3C4129A1-F3EF-4FDD-8396-B3F65C80904B}"/>
    <dgm:cxn modelId="{F12443C1-0C20-4023-990E-36072FC02028}" type="presOf" srcId="{EFBABDB8-E807-4C5C-8E32-BECDBE2C70A7}" destId="{9A5F8976-16D6-438E-AFE2-2BFA82DD99C3}" srcOrd="0" destOrd="0" presId="urn:microsoft.com/office/officeart/2005/8/layout/orgChart1"/>
    <dgm:cxn modelId="{7D8D1F2F-2D62-4A4D-880F-31EC7D3EA91F}" type="presOf" srcId="{0AB1D983-2BC4-48B8-91AF-3807BE1CB7F3}" destId="{C04E78B5-A7EA-4F53-BD07-C8A28B2745A8}" srcOrd="0" destOrd="0" presId="urn:microsoft.com/office/officeart/2005/8/layout/orgChart1"/>
    <dgm:cxn modelId="{79D19041-AB41-4CB6-A226-D54DE0EA4C64}" type="presOf" srcId="{90B23B31-B8DC-4E7A-A37F-68D4D47ED469}" destId="{D12F0A01-11A0-4426-9ECD-DA0605CE9D84}" srcOrd="1" destOrd="0" presId="urn:microsoft.com/office/officeart/2005/8/layout/orgChart1"/>
    <dgm:cxn modelId="{343D10D0-2849-4A7A-A3E8-5ECEB68CEF98}" type="presOf" srcId="{9F7B6123-F83C-4475-AF43-132E0A425FC7}" destId="{4BC40281-14FA-469A-83A3-63FB75DF87B6}" srcOrd="1" destOrd="0" presId="urn:microsoft.com/office/officeart/2005/8/layout/orgChart1"/>
    <dgm:cxn modelId="{E8A8E4B9-070E-454C-8AFA-A1A22A71EFA8}" type="presOf" srcId="{782B8D7C-EE63-41D1-A391-11FF59F5AFDC}" destId="{83300590-B87B-42E1-B642-F0E1743AAA9A}" srcOrd="0" destOrd="0" presId="urn:microsoft.com/office/officeart/2005/8/layout/orgChart1"/>
    <dgm:cxn modelId="{4239AEAF-CAA1-499C-B76D-C827A5300448}" type="presOf" srcId="{C5E78662-9D3E-489B-A9D3-818E1799A55C}" destId="{5C0DCED5-CC2F-4168-AF30-9701765A5E22}" srcOrd="0" destOrd="0" presId="urn:microsoft.com/office/officeart/2005/8/layout/orgChart1"/>
    <dgm:cxn modelId="{A45FA430-EE5B-4B5D-882F-C201FBB6FD1B}" type="presOf" srcId="{DFFED1A6-827C-4867-9C0C-770E19E62423}" destId="{B8CE9A73-815D-488B-82F2-C2957067F0F2}" srcOrd="1" destOrd="0" presId="urn:microsoft.com/office/officeart/2005/8/layout/orgChart1"/>
    <dgm:cxn modelId="{DD4C9864-8B55-44A7-BBF6-B0CB6BAEB65E}" type="presOf" srcId="{E0844CC6-0FA6-4081-8F90-1B054D9A0FB5}" destId="{18FBCC2F-EDF9-4E8F-856E-72D0F535EDBF}" srcOrd="1" destOrd="0" presId="urn:microsoft.com/office/officeart/2005/8/layout/orgChart1"/>
    <dgm:cxn modelId="{1E0507A1-D64F-49C9-A1C5-501CECB929BB}" srcId="{E5EDD27C-B3F2-4423-9E70-2E933AC6C387}" destId="{E0844CC6-0FA6-4081-8F90-1B054D9A0FB5}" srcOrd="6" destOrd="0" parTransId="{2BBAF0E2-7241-4354-B31A-1A9D927615E8}" sibTransId="{28630B97-C7FB-422A-99A7-DF728720CC79}"/>
    <dgm:cxn modelId="{30468F5B-695E-49BB-8D36-D6A6A8B0BB6A}" type="presOf" srcId="{8A921458-A7E5-4F45-A343-628B88BC731E}" destId="{382E215C-94C4-418A-8D6E-0D389F995F64}" srcOrd="1" destOrd="0" presId="urn:microsoft.com/office/officeart/2005/8/layout/orgChart1"/>
    <dgm:cxn modelId="{E2C2FFE8-A5C3-457E-9FA4-B32011FC6097}" type="presOf" srcId="{E91696AE-F326-4C36-BBAB-9BF8F30814E3}" destId="{F55D457E-D34F-418A-BC04-45DA25806469}" srcOrd="0" destOrd="0" presId="urn:microsoft.com/office/officeart/2005/8/layout/orgChart1"/>
    <dgm:cxn modelId="{260A4EE5-A5A6-4BBF-B452-3AABF51592B0}" type="presOf" srcId="{265EC446-C032-42C4-9591-1A1AB438635F}" destId="{EC3C9B12-06FA-46B0-A922-A26C99AAA463}" srcOrd="0" destOrd="0" presId="urn:microsoft.com/office/officeart/2005/8/layout/orgChart1"/>
    <dgm:cxn modelId="{60B1EAB5-38A5-46C7-9AE5-2F1DB80905BE}" type="presOf" srcId="{748685EF-13F1-4C69-B643-4DAD0377A21B}" destId="{41CA1307-748B-4D80-8526-211CAC54F448}" srcOrd="0" destOrd="0" presId="urn:microsoft.com/office/officeart/2005/8/layout/orgChart1"/>
    <dgm:cxn modelId="{70A90368-7040-47C4-ADB2-0CEAE9D6A822}" srcId="{E91696AE-F326-4C36-BBAB-9BF8F30814E3}" destId="{E5EDD27C-B3F2-4423-9E70-2E933AC6C387}" srcOrd="0" destOrd="0" parTransId="{2FC5D0EF-34E7-41B4-A1B6-1D1E43668681}" sibTransId="{95D99DD9-0F6E-435E-99DF-136362C795D7}"/>
    <dgm:cxn modelId="{E25E6D42-0D9F-4464-99C3-CFB95AF79568}" srcId="{E5EDD27C-B3F2-4423-9E70-2E933AC6C387}" destId="{8A921458-A7E5-4F45-A343-628B88BC731E}" srcOrd="3" destOrd="0" parTransId="{6F5D0DB2-8EC5-4524-8A7B-AFAC923836B1}" sibTransId="{59B38AB7-4512-4D27-9773-A85F3773D72A}"/>
    <dgm:cxn modelId="{EB4D0546-E10B-41B4-AEF9-F6F1AEA63168}" srcId="{E5EDD27C-B3F2-4423-9E70-2E933AC6C387}" destId="{DFFED1A6-827C-4867-9C0C-770E19E62423}" srcOrd="10" destOrd="0" parTransId="{30FBE0EC-B3B0-42A2-A4E7-1D04DF8E874E}" sibTransId="{B09DB00E-688E-4F33-8384-08ACB263E36F}"/>
    <dgm:cxn modelId="{74453AB9-0C91-498B-9DD5-2CA834A3DC26}" type="presOf" srcId="{E559BE48-1C61-4B22-A84C-280154604051}" destId="{52FC9626-FAA1-45D1-96EC-7E089F6AF4BD}" srcOrd="0" destOrd="0" presId="urn:microsoft.com/office/officeart/2005/8/layout/orgChart1"/>
    <dgm:cxn modelId="{CE8B7B8D-F4C8-43DE-8B13-52C6F17EE8E2}" type="presOf" srcId="{8ACFA9FB-107A-415C-A16F-785C32EAF462}" destId="{5BD59D89-2C26-413F-902C-4A208C155490}" srcOrd="0" destOrd="0" presId="urn:microsoft.com/office/officeart/2005/8/layout/orgChart1"/>
    <dgm:cxn modelId="{E454F070-4994-471F-8362-A957B13D9020}" type="presOf" srcId="{2BBAF0E2-7241-4354-B31A-1A9D927615E8}" destId="{B6A1D609-3FB6-4F9D-BEC3-6B39D4CA6814}" srcOrd="0" destOrd="0" presId="urn:microsoft.com/office/officeart/2005/8/layout/orgChart1"/>
    <dgm:cxn modelId="{1D31F093-763E-432B-994F-CF2EF5B37D60}" type="presOf" srcId="{8426B3F2-A174-4187-949B-1FAC4371DE96}" destId="{52DB5DA5-CE95-4681-9F39-D20178A35A9C}" srcOrd="0" destOrd="0" presId="urn:microsoft.com/office/officeart/2005/8/layout/orgChart1"/>
    <dgm:cxn modelId="{03B85771-5880-470C-A9F0-6479C1895227}" type="presOf" srcId="{E447B00A-1E61-44B1-86F4-81789B9A4936}" destId="{12FFF3B7-A69B-4258-9331-D97DAA1372DF}" srcOrd="1" destOrd="0" presId="urn:microsoft.com/office/officeart/2005/8/layout/orgChart1"/>
    <dgm:cxn modelId="{4691FFC5-B747-45FA-A604-6DC1486E18C7}" type="presOf" srcId="{E5EDD27C-B3F2-4423-9E70-2E933AC6C387}" destId="{C2D30A52-B23A-4D92-98EE-3C339F6CFE3B}" srcOrd="1" destOrd="0" presId="urn:microsoft.com/office/officeart/2005/8/layout/orgChart1"/>
    <dgm:cxn modelId="{3D92FC88-0142-420A-A94D-FAB3B1A624EC}" type="presOf" srcId="{E447B00A-1E61-44B1-86F4-81789B9A4936}" destId="{6988D02C-7C44-46C2-ADC5-B8DDFD37F4DA}" srcOrd="0" destOrd="0" presId="urn:microsoft.com/office/officeart/2005/8/layout/orgChart1"/>
    <dgm:cxn modelId="{B71DE1EC-5AEF-40B5-85D8-3015405603E6}" type="presOf" srcId="{57E86B36-099E-4713-A4A7-DB8EDD773C09}" destId="{E1EA3512-03CA-4ED8-B295-23E99AE57E5C}" srcOrd="0" destOrd="0" presId="urn:microsoft.com/office/officeart/2005/8/layout/orgChart1"/>
    <dgm:cxn modelId="{98261B28-06A6-4FD8-8911-B9AF4720D7F7}" type="presOf" srcId="{E5EDD27C-B3F2-4423-9E70-2E933AC6C387}" destId="{DFE47EC4-9540-4DEC-AB06-94ADC8BB3185}" srcOrd="0" destOrd="0" presId="urn:microsoft.com/office/officeart/2005/8/layout/orgChart1"/>
    <dgm:cxn modelId="{1C5C6006-83EC-418C-BD60-9B75AF92B3EE}" type="presOf" srcId="{E0844CC6-0FA6-4081-8F90-1B054D9A0FB5}" destId="{84FABF12-D9BC-4955-BAE3-6A06DB2F2D57}" srcOrd="0" destOrd="0" presId="urn:microsoft.com/office/officeart/2005/8/layout/orgChart1"/>
    <dgm:cxn modelId="{1F3753D5-EF46-40C6-A887-B2641DBFEDCF}" srcId="{E5EDD27C-B3F2-4423-9E70-2E933AC6C387}" destId="{0C2F743F-5F66-44F0-99B1-DD971EECF2CF}" srcOrd="4" destOrd="0" parTransId="{748685EF-13F1-4C69-B643-4DAD0377A21B}" sibTransId="{3D0FAB12-6146-416C-90C8-EA418172DA79}"/>
    <dgm:cxn modelId="{A9FD6EAA-942A-4ACC-B444-8BBF39835AD9}" type="presParOf" srcId="{F55D457E-D34F-418A-BC04-45DA25806469}" destId="{43AFA2A3-A010-481A-9F6B-203A3F0092F4}" srcOrd="0" destOrd="0" presId="urn:microsoft.com/office/officeart/2005/8/layout/orgChart1"/>
    <dgm:cxn modelId="{74A42BF6-1F1A-49B6-860B-539E1031DEC4}" type="presParOf" srcId="{43AFA2A3-A010-481A-9F6B-203A3F0092F4}" destId="{587970E0-C725-4E06-80A7-032A75BC75A4}" srcOrd="0" destOrd="0" presId="urn:microsoft.com/office/officeart/2005/8/layout/orgChart1"/>
    <dgm:cxn modelId="{3DBEC82B-CA31-43C1-826B-B5AFC00BE5E8}" type="presParOf" srcId="{587970E0-C725-4E06-80A7-032A75BC75A4}" destId="{DFE47EC4-9540-4DEC-AB06-94ADC8BB3185}" srcOrd="0" destOrd="0" presId="urn:microsoft.com/office/officeart/2005/8/layout/orgChart1"/>
    <dgm:cxn modelId="{DB208453-0BC3-41FF-981C-E29A116ED3A1}" type="presParOf" srcId="{587970E0-C725-4E06-80A7-032A75BC75A4}" destId="{C2D30A52-B23A-4D92-98EE-3C339F6CFE3B}" srcOrd="1" destOrd="0" presId="urn:microsoft.com/office/officeart/2005/8/layout/orgChart1"/>
    <dgm:cxn modelId="{A2363179-2A9A-43E7-8E94-7891E62DADD9}" type="presParOf" srcId="{43AFA2A3-A010-481A-9F6B-203A3F0092F4}" destId="{55B8FCCF-DFB4-4AC7-83EE-13EDE0C47334}" srcOrd="1" destOrd="0" presId="urn:microsoft.com/office/officeart/2005/8/layout/orgChart1"/>
    <dgm:cxn modelId="{8F52F038-55E7-4E28-A47A-630E146941FF}" type="presParOf" srcId="{55B8FCCF-DFB4-4AC7-83EE-13EDE0C47334}" destId="{5C0DCED5-CC2F-4168-AF30-9701765A5E22}" srcOrd="0" destOrd="0" presId="urn:microsoft.com/office/officeart/2005/8/layout/orgChart1"/>
    <dgm:cxn modelId="{DBFE5219-98EB-4BEB-BB82-4CEC6EC300D1}" type="presParOf" srcId="{55B8FCCF-DFB4-4AC7-83EE-13EDE0C47334}" destId="{CCF7F9FF-624D-4649-A3D3-0536AD8114E3}" srcOrd="1" destOrd="0" presId="urn:microsoft.com/office/officeart/2005/8/layout/orgChart1"/>
    <dgm:cxn modelId="{432D1441-A15D-4A60-8FA3-6423AE7F8861}" type="presParOf" srcId="{CCF7F9FF-624D-4649-A3D3-0536AD8114E3}" destId="{D59BE2DC-28C0-4DC3-9630-6F356AA1CE1A}" srcOrd="0" destOrd="0" presId="urn:microsoft.com/office/officeart/2005/8/layout/orgChart1"/>
    <dgm:cxn modelId="{363D0541-096E-4EEB-B689-E154BF8AD18E}" type="presParOf" srcId="{D59BE2DC-28C0-4DC3-9630-6F356AA1CE1A}" destId="{1025236B-2448-4757-9F38-5D3F4B97B8FE}" srcOrd="0" destOrd="0" presId="urn:microsoft.com/office/officeart/2005/8/layout/orgChart1"/>
    <dgm:cxn modelId="{EAA02A72-D83B-4160-950F-88ADAAAC07A2}" type="presParOf" srcId="{D59BE2DC-28C0-4DC3-9630-6F356AA1CE1A}" destId="{D12F0A01-11A0-4426-9ECD-DA0605CE9D84}" srcOrd="1" destOrd="0" presId="urn:microsoft.com/office/officeart/2005/8/layout/orgChart1"/>
    <dgm:cxn modelId="{4CEF73A1-D99F-4DC5-B000-79A41FE5D452}" type="presParOf" srcId="{CCF7F9FF-624D-4649-A3D3-0536AD8114E3}" destId="{78DC4EEC-4061-42C9-B840-32261AFC1795}" srcOrd="1" destOrd="0" presId="urn:microsoft.com/office/officeart/2005/8/layout/orgChart1"/>
    <dgm:cxn modelId="{931E6C2A-04A7-48FA-9721-B13B79081A52}" type="presParOf" srcId="{CCF7F9FF-624D-4649-A3D3-0536AD8114E3}" destId="{806B7085-F498-4A90-9034-25B63BD51FE4}" srcOrd="2" destOrd="0" presId="urn:microsoft.com/office/officeart/2005/8/layout/orgChart1"/>
    <dgm:cxn modelId="{EF39B67C-1A35-4405-9505-7C2E2C7FB1B4}" type="presParOf" srcId="{55B8FCCF-DFB4-4AC7-83EE-13EDE0C47334}" destId="{E1EA3512-03CA-4ED8-B295-23E99AE57E5C}" srcOrd="2" destOrd="0" presId="urn:microsoft.com/office/officeart/2005/8/layout/orgChart1"/>
    <dgm:cxn modelId="{76C4C077-0F92-4921-A4E5-A6969184355E}" type="presParOf" srcId="{55B8FCCF-DFB4-4AC7-83EE-13EDE0C47334}" destId="{F8877710-7388-40AB-AF07-6F51887B350A}" srcOrd="3" destOrd="0" presId="urn:microsoft.com/office/officeart/2005/8/layout/orgChart1"/>
    <dgm:cxn modelId="{08F11524-2F09-4BE0-900E-169D9D213E9D}" type="presParOf" srcId="{F8877710-7388-40AB-AF07-6F51887B350A}" destId="{7D51A91F-FC24-48D5-AD57-F9F80B25CFCE}" srcOrd="0" destOrd="0" presId="urn:microsoft.com/office/officeart/2005/8/layout/orgChart1"/>
    <dgm:cxn modelId="{08AC5ACF-262D-4C17-8245-A02C7536789B}" type="presParOf" srcId="{7D51A91F-FC24-48D5-AD57-F9F80B25CFCE}" destId="{BD2B0FA1-AA74-4DA2-A8C3-1791E67DA103}" srcOrd="0" destOrd="0" presId="urn:microsoft.com/office/officeart/2005/8/layout/orgChart1"/>
    <dgm:cxn modelId="{B10950DB-BCB2-4383-8065-1C4A0B832AF3}" type="presParOf" srcId="{7D51A91F-FC24-48D5-AD57-F9F80B25CFCE}" destId="{8D687E09-388A-4660-B7CC-81F046EBA415}" srcOrd="1" destOrd="0" presId="urn:microsoft.com/office/officeart/2005/8/layout/orgChart1"/>
    <dgm:cxn modelId="{5FDDD5C7-F479-4C71-BEF9-2D7E7A598E7A}" type="presParOf" srcId="{F8877710-7388-40AB-AF07-6F51887B350A}" destId="{0A399F08-3D19-4CC7-A388-5395266B8FF0}" srcOrd="1" destOrd="0" presId="urn:microsoft.com/office/officeart/2005/8/layout/orgChart1"/>
    <dgm:cxn modelId="{800E94E5-4C62-45AD-8951-B3F0458B010B}" type="presParOf" srcId="{F8877710-7388-40AB-AF07-6F51887B350A}" destId="{64DC0652-6FC1-4F16-8F91-DCB1151E43FE}" srcOrd="2" destOrd="0" presId="urn:microsoft.com/office/officeart/2005/8/layout/orgChart1"/>
    <dgm:cxn modelId="{72751A3C-2E71-40F8-8869-28B2FAB49701}" type="presParOf" srcId="{55B8FCCF-DFB4-4AC7-83EE-13EDE0C47334}" destId="{B0B58DF3-95C4-4793-93FB-7AC2EFD10C98}" srcOrd="4" destOrd="0" presId="urn:microsoft.com/office/officeart/2005/8/layout/orgChart1"/>
    <dgm:cxn modelId="{4B75D85B-00EF-4BE6-A9C5-C0A89568489D}" type="presParOf" srcId="{55B8FCCF-DFB4-4AC7-83EE-13EDE0C47334}" destId="{68AD80C2-C30A-4F39-855E-B164E3E54661}" srcOrd="5" destOrd="0" presId="urn:microsoft.com/office/officeart/2005/8/layout/orgChart1"/>
    <dgm:cxn modelId="{E2FD98D9-148E-4B81-8D98-5BC9370ADE48}" type="presParOf" srcId="{68AD80C2-C30A-4F39-855E-B164E3E54661}" destId="{E2657D7F-EF0D-4C76-BECD-7E21F648E572}" srcOrd="0" destOrd="0" presId="urn:microsoft.com/office/officeart/2005/8/layout/orgChart1"/>
    <dgm:cxn modelId="{26BBE69F-A13E-4748-A235-A0B47157ED83}" type="presParOf" srcId="{E2657D7F-EF0D-4C76-BECD-7E21F648E572}" destId="{6988D02C-7C44-46C2-ADC5-B8DDFD37F4DA}" srcOrd="0" destOrd="0" presId="urn:microsoft.com/office/officeart/2005/8/layout/orgChart1"/>
    <dgm:cxn modelId="{221BE6DC-D790-4213-B064-5ACE11AC7B26}" type="presParOf" srcId="{E2657D7F-EF0D-4C76-BECD-7E21F648E572}" destId="{12FFF3B7-A69B-4258-9331-D97DAA1372DF}" srcOrd="1" destOrd="0" presId="urn:microsoft.com/office/officeart/2005/8/layout/orgChart1"/>
    <dgm:cxn modelId="{C99192B6-3634-4DF2-921F-BD703DB4DCAA}" type="presParOf" srcId="{68AD80C2-C30A-4F39-855E-B164E3E54661}" destId="{5AF50DC5-08AD-41B6-8B47-98782C34F3FB}" srcOrd="1" destOrd="0" presId="urn:microsoft.com/office/officeart/2005/8/layout/orgChart1"/>
    <dgm:cxn modelId="{0C4C7281-24A7-4549-8C6B-30A1E439085A}" type="presParOf" srcId="{68AD80C2-C30A-4F39-855E-B164E3E54661}" destId="{8BA89407-F63D-4E8B-AD7B-2AA7B55A0500}" srcOrd="2" destOrd="0" presId="urn:microsoft.com/office/officeart/2005/8/layout/orgChart1"/>
    <dgm:cxn modelId="{7FC79958-E600-45E1-B59C-FB2CC323912D}" type="presParOf" srcId="{55B8FCCF-DFB4-4AC7-83EE-13EDE0C47334}" destId="{6696ABBC-D97B-4601-B36C-9A786E4C98BB}" srcOrd="6" destOrd="0" presId="urn:microsoft.com/office/officeart/2005/8/layout/orgChart1"/>
    <dgm:cxn modelId="{0CC51383-B1C3-41DF-B1E9-DA9DC7F1B071}" type="presParOf" srcId="{55B8FCCF-DFB4-4AC7-83EE-13EDE0C47334}" destId="{57F05EDD-65E5-433D-9698-3ED3C0CA3474}" srcOrd="7" destOrd="0" presId="urn:microsoft.com/office/officeart/2005/8/layout/orgChart1"/>
    <dgm:cxn modelId="{04CC73CC-F856-4591-A437-E7E74C3BDEBA}" type="presParOf" srcId="{57F05EDD-65E5-433D-9698-3ED3C0CA3474}" destId="{AB621AD0-59D1-41BC-B788-E5FB8319571B}" srcOrd="0" destOrd="0" presId="urn:microsoft.com/office/officeart/2005/8/layout/orgChart1"/>
    <dgm:cxn modelId="{26C35347-AB2A-42D6-94A0-484911877387}" type="presParOf" srcId="{AB621AD0-59D1-41BC-B788-E5FB8319571B}" destId="{E62D9220-A662-4911-9570-D42062474378}" srcOrd="0" destOrd="0" presId="urn:microsoft.com/office/officeart/2005/8/layout/orgChart1"/>
    <dgm:cxn modelId="{C8079095-4B0E-418C-A9EA-992A016CDF99}" type="presParOf" srcId="{AB621AD0-59D1-41BC-B788-E5FB8319571B}" destId="{382E215C-94C4-418A-8D6E-0D389F995F64}" srcOrd="1" destOrd="0" presId="urn:microsoft.com/office/officeart/2005/8/layout/orgChart1"/>
    <dgm:cxn modelId="{A01BB972-9574-4510-810F-636E68C45D98}" type="presParOf" srcId="{57F05EDD-65E5-433D-9698-3ED3C0CA3474}" destId="{5DB352A0-30C2-43CA-95F1-6180DAA29A8F}" srcOrd="1" destOrd="0" presId="urn:microsoft.com/office/officeart/2005/8/layout/orgChart1"/>
    <dgm:cxn modelId="{6BC4239E-06D0-409A-9655-A8D594F8A79C}" type="presParOf" srcId="{57F05EDD-65E5-433D-9698-3ED3C0CA3474}" destId="{E723C641-4CBE-4EC8-AE49-AF13E76F48AA}" srcOrd="2" destOrd="0" presId="urn:microsoft.com/office/officeart/2005/8/layout/orgChart1"/>
    <dgm:cxn modelId="{D760F18C-0D23-4830-8F3F-B5A1CE48C181}" type="presParOf" srcId="{55B8FCCF-DFB4-4AC7-83EE-13EDE0C47334}" destId="{41CA1307-748B-4D80-8526-211CAC54F448}" srcOrd="8" destOrd="0" presId="urn:microsoft.com/office/officeart/2005/8/layout/orgChart1"/>
    <dgm:cxn modelId="{4E66CA2B-CE2E-481F-B362-24B25E0D3E1A}" type="presParOf" srcId="{55B8FCCF-DFB4-4AC7-83EE-13EDE0C47334}" destId="{5E006B92-55B2-440D-94B4-78047F49294C}" srcOrd="9" destOrd="0" presId="urn:microsoft.com/office/officeart/2005/8/layout/orgChart1"/>
    <dgm:cxn modelId="{582B6C6B-BC5F-4482-BE47-5D553271EB48}" type="presParOf" srcId="{5E006B92-55B2-440D-94B4-78047F49294C}" destId="{A9E95BE8-9B07-4FC1-A181-F68E4C51B483}" srcOrd="0" destOrd="0" presId="urn:microsoft.com/office/officeart/2005/8/layout/orgChart1"/>
    <dgm:cxn modelId="{4227A190-135D-4833-90B0-87A9F49A96A8}" type="presParOf" srcId="{A9E95BE8-9B07-4FC1-A181-F68E4C51B483}" destId="{DBF7593A-A098-451F-A40A-56416F01DA34}" srcOrd="0" destOrd="0" presId="urn:microsoft.com/office/officeart/2005/8/layout/orgChart1"/>
    <dgm:cxn modelId="{E4202344-C6A7-4221-8BEC-AFE7968881FA}" type="presParOf" srcId="{A9E95BE8-9B07-4FC1-A181-F68E4C51B483}" destId="{64B2D7DB-FC55-4B0B-81EE-0C59CE2708EE}" srcOrd="1" destOrd="0" presId="urn:microsoft.com/office/officeart/2005/8/layout/orgChart1"/>
    <dgm:cxn modelId="{75FFC225-56A9-4A88-98AB-496826DCD6EA}" type="presParOf" srcId="{5E006B92-55B2-440D-94B4-78047F49294C}" destId="{02693A2E-F2D8-47B9-844A-A1B11A2D8954}" srcOrd="1" destOrd="0" presId="urn:microsoft.com/office/officeart/2005/8/layout/orgChart1"/>
    <dgm:cxn modelId="{C80B20A4-CD33-4855-A112-0CE63D2893FA}" type="presParOf" srcId="{5E006B92-55B2-440D-94B4-78047F49294C}" destId="{DF6EAB4E-D3F0-46BE-985C-38585A042CC2}" srcOrd="2" destOrd="0" presId="urn:microsoft.com/office/officeart/2005/8/layout/orgChart1"/>
    <dgm:cxn modelId="{14B53493-D651-4BEA-9F82-072D1E290030}" type="presParOf" srcId="{55B8FCCF-DFB4-4AC7-83EE-13EDE0C47334}" destId="{52DB5DA5-CE95-4681-9F39-D20178A35A9C}" srcOrd="10" destOrd="0" presId="urn:microsoft.com/office/officeart/2005/8/layout/orgChart1"/>
    <dgm:cxn modelId="{920F82BB-D96D-4EBB-B6E7-E548E3F1B9C6}" type="presParOf" srcId="{55B8FCCF-DFB4-4AC7-83EE-13EDE0C47334}" destId="{F693667B-B970-458B-A100-0E439B0C0C2A}" srcOrd="11" destOrd="0" presId="urn:microsoft.com/office/officeart/2005/8/layout/orgChart1"/>
    <dgm:cxn modelId="{ACC8C213-3550-4ED6-91DF-31FC00657571}" type="presParOf" srcId="{F693667B-B970-458B-A100-0E439B0C0C2A}" destId="{E89F9DA7-0FF6-4652-A97D-B687C90E95A1}" srcOrd="0" destOrd="0" presId="urn:microsoft.com/office/officeart/2005/8/layout/orgChart1"/>
    <dgm:cxn modelId="{C19B4A41-2350-46B9-BAA4-A70BE4EC49E8}" type="presParOf" srcId="{E89F9DA7-0FF6-4652-A97D-B687C90E95A1}" destId="{83300590-B87B-42E1-B642-F0E1743AAA9A}" srcOrd="0" destOrd="0" presId="urn:microsoft.com/office/officeart/2005/8/layout/orgChart1"/>
    <dgm:cxn modelId="{959D0932-EE7E-4040-B435-F6918187F214}" type="presParOf" srcId="{E89F9DA7-0FF6-4652-A97D-B687C90E95A1}" destId="{D72A7A44-96D9-40BB-BC75-7337ED16F36E}" srcOrd="1" destOrd="0" presId="urn:microsoft.com/office/officeart/2005/8/layout/orgChart1"/>
    <dgm:cxn modelId="{A659F67D-6178-46F8-BBB7-AF5F216E0A44}" type="presParOf" srcId="{F693667B-B970-458B-A100-0E439B0C0C2A}" destId="{F0BCD946-1BE0-465A-8E69-7EA180992E84}" srcOrd="1" destOrd="0" presId="urn:microsoft.com/office/officeart/2005/8/layout/orgChart1"/>
    <dgm:cxn modelId="{D2DAC5F1-D3A2-44D0-935E-80C0E5E2CA71}" type="presParOf" srcId="{F693667B-B970-458B-A100-0E439B0C0C2A}" destId="{A44D7057-C1D0-4DA8-92BA-AF4C32F40949}" srcOrd="2" destOrd="0" presId="urn:microsoft.com/office/officeart/2005/8/layout/orgChart1"/>
    <dgm:cxn modelId="{2810DAAD-BF58-4C9C-9281-9F4184016187}" type="presParOf" srcId="{55B8FCCF-DFB4-4AC7-83EE-13EDE0C47334}" destId="{B6A1D609-3FB6-4F9D-BEC3-6B39D4CA6814}" srcOrd="12" destOrd="0" presId="urn:microsoft.com/office/officeart/2005/8/layout/orgChart1"/>
    <dgm:cxn modelId="{AFD4C085-8326-42F7-A49B-2CB70D5E268B}" type="presParOf" srcId="{55B8FCCF-DFB4-4AC7-83EE-13EDE0C47334}" destId="{C0623945-0D7A-49C5-A73C-33F40C0B1CFF}" srcOrd="13" destOrd="0" presId="urn:microsoft.com/office/officeart/2005/8/layout/orgChart1"/>
    <dgm:cxn modelId="{2B825730-E4E8-4A92-B439-7C8CEBA42E87}" type="presParOf" srcId="{C0623945-0D7A-49C5-A73C-33F40C0B1CFF}" destId="{903EF242-382F-4FAD-BBE6-077ADFEB237D}" srcOrd="0" destOrd="0" presId="urn:microsoft.com/office/officeart/2005/8/layout/orgChart1"/>
    <dgm:cxn modelId="{607DCFAF-138E-4AFF-B8A2-39FA11609FCD}" type="presParOf" srcId="{903EF242-382F-4FAD-BBE6-077ADFEB237D}" destId="{84FABF12-D9BC-4955-BAE3-6A06DB2F2D57}" srcOrd="0" destOrd="0" presId="urn:microsoft.com/office/officeart/2005/8/layout/orgChart1"/>
    <dgm:cxn modelId="{E13BBA60-E5A9-43C9-8050-18AFAB0B1DA1}" type="presParOf" srcId="{903EF242-382F-4FAD-BBE6-077ADFEB237D}" destId="{18FBCC2F-EDF9-4E8F-856E-72D0F535EDBF}" srcOrd="1" destOrd="0" presId="urn:microsoft.com/office/officeart/2005/8/layout/orgChart1"/>
    <dgm:cxn modelId="{9BAAE492-94D2-4DED-B4E2-6A6DBFBC23CC}" type="presParOf" srcId="{C0623945-0D7A-49C5-A73C-33F40C0B1CFF}" destId="{EFCF683E-7859-46E0-B564-FEE82BE7868B}" srcOrd="1" destOrd="0" presId="urn:microsoft.com/office/officeart/2005/8/layout/orgChart1"/>
    <dgm:cxn modelId="{AF49488C-9FF2-4085-A90F-44A97CFECF58}" type="presParOf" srcId="{C0623945-0D7A-49C5-A73C-33F40C0B1CFF}" destId="{6E4AC5BA-F659-4F89-B85F-CEF0DBB277C9}" srcOrd="2" destOrd="0" presId="urn:microsoft.com/office/officeart/2005/8/layout/orgChart1"/>
    <dgm:cxn modelId="{CE3713C2-D708-49A0-806B-7A94CAB2E0E7}" type="presParOf" srcId="{55B8FCCF-DFB4-4AC7-83EE-13EDE0C47334}" destId="{52FC9626-FAA1-45D1-96EC-7E089F6AF4BD}" srcOrd="14" destOrd="0" presId="urn:microsoft.com/office/officeart/2005/8/layout/orgChart1"/>
    <dgm:cxn modelId="{48B27345-8C0B-490D-8714-90AC6D9B84C6}" type="presParOf" srcId="{55B8FCCF-DFB4-4AC7-83EE-13EDE0C47334}" destId="{79D960A5-11DB-453F-A9E8-5181694661D8}" srcOrd="15" destOrd="0" presId="urn:microsoft.com/office/officeart/2005/8/layout/orgChart1"/>
    <dgm:cxn modelId="{D1C20EE2-A6D2-417E-83EB-2292152A4BB2}" type="presParOf" srcId="{79D960A5-11DB-453F-A9E8-5181694661D8}" destId="{1C6BC9BD-DB4C-4308-B7C0-07077457E838}" srcOrd="0" destOrd="0" presId="urn:microsoft.com/office/officeart/2005/8/layout/orgChart1"/>
    <dgm:cxn modelId="{976843B2-B754-443B-A093-14CB5149CDCD}" type="presParOf" srcId="{1C6BC9BD-DB4C-4308-B7C0-07077457E838}" destId="{5BD59D89-2C26-413F-902C-4A208C155490}" srcOrd="0" destOrd="0" presId="urn:microsoft.com/office/officeart/2005/8/layout/orgChart1"/>
    <dgm:cxn modelId="{B390FD77-8BF2-403F-BD5B-DCBE28FAD5A0}" type="presParOf" srcId="{1C6BC9BD-DB4C-4308-B7C0-07077457E838}" destId="{CC90605A-D412-47E1-B8AB-D249A2DB61B6}" srcOrd="1" destOrd="0" presId="urn:microsoft.com/office/officeart/2005/8/layout/orgChart1"/>
    <dgm:cxn modelId="{B2A1B155-3C9B-4860-BD80-517632B8E843}" type="presParOf" srcId="{79D960A5-11DB-453F-A9E8-5181694661D8}" destId="{1B6908C7-B841-4C4D-90DA-87CA6F018211}" srcOrd="1" destOrd="0" presId="urn:microsoft.com/office/officeart/2005/8/layout/orgChart1"/>
    <dgm:cxn modelId="{7DB5C91E-11CD-4FEA-9146-CD72E2A7C276}" type="presParOf" srcId="{79D960A5-11DB-453F-A9E8-5181694661D8}" destId="{DF008623-13A8-4FCA-9ECF-4EA5FB816579}" srcOrd="2" destOrd="0" presId="urn:microsoft.com/office/officeart/2005/8/layout/orgChart1"/>
    <dgm:cxn modelId="{8832E18B-2E66-48DC-847E-F0D648F8A171}" type="presParOf" srcId="{55B8FCCF-DFB4-4AC7-83EE-13EDE0C47334}" destId="{EC3C9B12-06FA-46B0-A922-A26C99AAA463}" srcOrd="16" destOrd="0" presId="urn:microsoft.com/office/officeart/2005/8/layout/orgChart1"/>
    <dgm:cxn modelId="{FD72CE4F-495E-4E8C-B22E-C6E37BCAE627}" type="presParOf" srcId="{55B8FCCF-DFB4-4AC7-83EE-13EDE0C47334}" destId="{6B492712-4CC2-4213-AB15-5495FF75E3C1}" srcOrd="17" destOrd="0" presId="urn:microsoft.com/office/officeart/2005/8/layout/orgChart1"/>
    <dgm:cxn modelId="{2869065F-A977-48DB-A7C2-660231E0280E}" type="presParOf" srcId="{6B492712-4CC2-4213-AB15-5495FF75E3C1}" destId="{3BC3968B-2C08-42D1-BB12-F8B2715E7D2C}" srcOrd="0" destOrd="0" presId="urn:microsoft.com/office/officeart/2005/8/layout/orgChart1"/>
    <dgm:cxn modelId="{C813A407-4B6C-424B-8AD5-A46CE8D7408C}" type="presParOf" srcId="{3BC3968B-2C08-42D1-BB12-F8B2715E7D2C}" destId="{C04E78B5-A7EA-4F53-BD07-C8A28B2745A8}" srcOrd="0" destOrd="0" presId="urn:microsoft.com/office/officeart/2005/8/layout/orgChart1"/>
    <dgm:cxn modelId="{50416B3F-5F4A-497E-A72A-9918F148E713}" type="presParOf" srcId="{3BC3968B-2C08-42D1-BB12-F8B2715E7D2C}" destId="{07089E9D-DC12-410B-B432-6792F2AE19D1}" srcOrd="1" destOrd="0" presId="urn:microsoft.com/office/officeart/2005/8/layout/orgChart1"/>
    <dgm:cxn modelId="{78F73DEB-DB01-4A20-B583-48C0E545A339}" type="presParOf" srcId="{6B492712-4CC2-4213-AB15-5495FF75E3C1}" destId="{024814FF-AE1D-4BAD-B3F1-224F23BA4A6B}" srcOrd="1" destOrd="0" presId="urn:microsoft.com/office/officeart/2005/8/layout/orgChart1"/>
    <dgm:cxn modelId="{E5F11891-E32A-402B-AC9B-C76584EC1BB8}" type="presParOf" srcId="{6B492712-4CC2-4213-AB15-5495FF75E3C1}" destId="{20A860B4-CDDC-4ABE-B85C-CE810363AD27}" srcOrd="2" destOrd="0" presId="urn:microsoft.com/office/officeart/2005/8/layout/orgChart1"/>
    <dgm:cxn modelId="{6C24AC20-0699-4747-ADF0-98B4B870D6F0}" type="presParOf" srcId="{55B8FCCF-DFB4-4AC7-83EE-13EDE0C47334}" destId="{7BCD8879-BBB9-446B-A6A9-9FD8B59FCA03}" srcOrd="18" destOrd="0" presId="urn:microsoft.com/office/officeart/2005/8/layout/orgChart1"/>
    <dgm:cxn modelId="{49F0409E-2950-4D36-BA26-92A342EB34E1}" type="presParOf" srcId="{55B8FCCF-DFB4-4AC7-83EE-13EDE0C47334}" destId="{D49F2927-CB17-4632-B751-ECD463D6B49E}" srcOrd="19" destOrd="0" presId="urn:microsoft.com/office/officeart/2005/8/layout/orgChart1"/>
    <dgm:cxn modelId="{C0487BAF-B3D8-40B3-BDAB-A29C5224A3C5}" type="presParOf" srcId="{D49F2927-CB17-4632-B751-ECD463D6B49E}" destId="{9B8C942C-2AEA-439D-A79C-9AF86C16A5FA}" srcOrd="0" destOrd="0" presId="urn:microsoft.com/office/officeart/2005/8/layout/orgChart1"/>
    <dgm:cxn modelId="{CB5B1526-A6B1-4DAB-92B6-1B115972CF4C}" type="presParOf" srcId="{9B8C942C-2AEA-439D-A79C-9AF86C16A5FA}" destId="{AC48BBF2-6507-4493-B86B-6E0E4E57C046}" srcOrd="0" destOrd="0" presId="urn:microsoft.com/office/officeart/2005/8/layout/orgChart1"/>
    <dgm:cxn modelId="{653AC0B0-3115-4790-9FCC-B79D2D9E6BA8}" type="presParOf" srcId="{9B8C942C-2AEA-439D-A79C-9AF86C16A5FA}" destId="{4BC40281-14FA-469A-83A3-63FB75DF87B6}" srcOrd="1" destOrd="0" presId="urn:microsoft.com/office/officeart/2005/8/layout/orgChart1"/>
    <dgm:cxn modelId="{FA20CA6C-4838-4678-978A-7003809D2A91}" type="presParOf" srcId="{D49F2927-CB17-4632-B751-ECD463D6B49E}" destId="{57768C16-6739-4E2B-B706-6A7D74AF9566}" srcOrd="1" destOrd="0" presId="urn:microsoft.com/office/officeart/2005/8/layout/orgChart1"/>
    <dgm:cxn modelId="{953D87AC-C18A-4558-AC9B-CB44AAA9AF48}" type="presParOf" srcId="{D49F2927-CB17-4632-B751-ECD463D6B49E}" destId="{B6D69830-BA6C-4F1D-9513-8ACDA89969AB}" srcOrd="2" destOrd="0" presId="urn:microsoft.com/office/officeart/2005/8/layout/orgChart1"/>
    <dgm:cxn modelId="{1475882F-EC85-4F36-8A07-1409EFE5004B}" type="presParOf" srcId="{55B8FCCF-DFB4-4AC7-83EE-13EDE0C47334}" destId="{3D2EBFE7-1D95-4537-8248-1D82E1BD8110}" srcOrd="20" destOrd="0" presId="urn:microsoft.com/office/officeart/2005/8/layout/orgChart1"/>
    <dgm:cxn modelId="{C8A405DA-894C-4AE0-AE57-25736B6539D5}" type="presParOf" srcId="{55B8FCCF-DFB4-4AC7-83EE-13EDE0C47334}" destId="{BEDD141D-E0AA-484A-8410-36B9AF751C77}" srcOrd="21" destOrd="0" presId="urn:microsoft.com/office/officeart/2005/8/layout/orgChart1"/>
    <dgm:cxn modelId="{4FD58047-5A62-4A76-957C-A65C943E2C87}" type="presParOf" srcId="{BEDD141D-E0AA-484A-8410-36B9AF751C77}" destId="{7801FC3B-F061-4FD2-8752-EC27A01C7356}" srcOrd="0" destOrd="0" presId="urn:microsoft.com/office/officeart/2005/8/layout/orgChart1"/>
    <dgm:cxn modelId="{D4A30CCF-9CBF-4919-AD0F-CF3DA5C70E80}" type="presParOf" srcId="{7801FC3B-F061-4FD2-8752-EC27A01C7356}" destId="{0866CC9E-02EC-4A52-AB4E-C81E141EBA8B}" srcOrd="0" destOrd="0" presId="urn:microsoft.com/office/officeart/2005/8/layout/orgChart1"/>
    <dgm:cxn modelId="{6D18B281-6122-412B-BA5A-D4DCDEB5D884}" type="presParOf" srcId="{7801FC3B-F061-4FD2-8752-EC27A01C7356}" destId="{B8CE9A73-815D-488B-82F2-C2957067F0F2}" srcOrd="1" destOrd="0" presId="urn:microsoft.com/office/officeart/2005/8/layout/orgChart1"/>
    <dgm:cxn modelId="{27A10781-F4D6-4376-B78A-219AF8F1C4FD}" type="presParOf" srcId="{BEDD141D-E0AA-484A-8410-36B9AF751C77}" destId="{DEDB7F10-714D-4504-BE91-7AECC326C0CF}" srcOrd="1" destOrd="0" presId="urn:microsoft.com/office/officeart/2005/8/layout/orgChart1"/>
    <dgm:cxn modelId="{2B3F5AB3-6315-4043-B94C-4C8A6E4AA53F}" type="presParOf" srcId="{BEDD141D-E0AA-484A-8410-36B9AF751C77}" destId="{170D1FB6-C658-47D9-87F8-885CAA7DF8E2}" srcOrd="2" destOrd="0" presId="urn:microsoft.com/office/officeart/2005/8/layout/orgChart1"/>
    <dgm:cxn modelId="{98586D4F-FE54-4A27-AE6C-F217333F8555}" type="presParOf" srcId="{55B8FCCF-DFB4-4AC7-83EE-13EDE0C47334}" destId="{0495AF97-DE23-418C-96A6-CA6B6AB02736}" srcOrd="22" destOrd="0" presId="urn:microsoft.com/office/officeart/2005/8/layout/orgChart1"/>
    <dgm:cxn modelId="{C1131325-8782-45BF-B188-9FB57A72195E}" type="presParOf" srcId="{55B8FCCF-DFB4-4AC7-83EE-13EDE0C47334}" destId="{A6EB3426-3357-4499-87CE-9DA397E394BD}" srcOrd="23" destOrd="0" presId="urn:microsoft.com/office/officeart/2005/8/layout/orgChart1"/>
    <dgm:cxn modelId="{8B4A7535-A432-4469-9D2F-089A4400F0C8}" type="presParOf" srcId="{A6EB3426-3357-4499-87CE-9DA397E394BD}" destId="{CB606385-E04E-4D8B-BBA9-43C722D687B3}" srcOrd="0" destOrd="0" presId="urn:microsoft.com/office/officeart/2005/8/layout/orgChart1"/>
    <dgm:cxn modelId="{44218F15-A0EA-4B3A-9767-7F3F66BACD5C}" type="presParOf" srcId="{CB606385-E04E-4D8B-BBA9-43C722D687B3}" destId="{9A5F8976-16D6-438E-AFE2-2BFA82DD99C3}" srcOrd="0" destOrd="0" presId="urn:microsoft.com/office/officeart/2005/8/layout/orgChart1"/>
    <dgm:cxn modelId="{942F916F-C0B9-450D-B795-46C4F1DB695C}" type="presParOf" srcId="{CB606385-E04E-4D8B-BBA9-43C722D687B3}" destId="{B33C3038-4DEC-469C-9E49-BCB28543FB80}" srcOrd="1" destOrd="0" presId="urn:microsoft.com/office/officeart/2005/8/layout/orgChart1"/>
    <dgm:cxn modelId="{A8AD34AD-A389-4C91-8917-3CDD985089A0}" type="presParOf" srcId="{A6EB3426-3357-4499-87CE-9DA397E394BD}" destId="{2B72011D-52F9-49D9-BE33-5CD03B124753}" srcOrd="1" destOrd="0" presId="urn:microsoft.com/office/officeart/2005/8/layout/orgChart1"/>
    <dgm:cxn modelId="{8B2DF903-B371-4716-8DB5-5F28C28DA125}" type="presParOf" srcId="{A6EB3426-3357-4499-87CE-9DA397E394BD}" destId="{089858E3-F709-4139-B264-86300DE41B23}" srcOrd="2" destOrd="0" presId="urn:microsoft.com/office/officeart/2005/8/layout/orgChart1"/>
    <dgm:cxn modelId="{3DE38C9D-23AD-43F8-B223-374179012D94}" type="presParOf" srcId="{43AFA2A3-A010-481A-9F6B-203A3F0092F4}" destId="{9A1601B3-C62E-4002-A13C-285AE76355C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5AF97-DE23-418C-96A6-CA6B6AB02736}">
      <dsp:nvSpPr>
        <dsp:cNvPr id="0" name=""/>
        <dsp:cNvSpPr/>
      </dsp:nvSpPr>
      <dsp:spPr>
        <a:xfrm>
          <a:off x="4114797" y="1373067"/>
          <a:ext cx="4180303" cy="441755"/>
        </a:xfrm>
        <a:custGeom>
          <a:avLst/>
          <a:gdLst/>
          <a:ahLst/>
          <a:cxnLst/>
          <a:rect l="0" t="0" r="0" b="0"/>
          <a:pathLst>
            <a:path>
              <a:moveTo>
                <a:pt x="0" y="0"/>
              </a:moveTo>
              <a:lnTo>
                <a:pt x="0" y="378719"/>
              </a:lnTo>
              <a:lnTo>
                <a:pt x="4180303" y="378719"/>
              </a:lnTo>
              <a:lnTo>
                <a:pt x="4180303"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2EBFE7-1D95-4537-8248-1D82E1BD8110}">
      <dsp:nvSpPr>
        <dsp:cNvPr id="0" name=""/>
        <dsp:cNvSpPr/>
      </dsp:nvSpPr>
      <dsp:spPr>
        <a:xfrm>
          <a:off x="4114797" y="1373067"/>
          <a:ext cx="3453895" cy="441755"/>
        </a:xfrm>
        <a:custGeom>
          <a:avLst/>
          <a:gdLst/>
          <a:ahLst/>
          <a:cxnLst/>
          <a:rect l="0" t="0" r="0" b="0"/>
          <a:pathLst>
            <a:path>
              <a:moveTo>
                <a:pt x="0" y="0"/>
              </a:moveTo>
              <a:lnTo>
                <a:pt x="0" y="378719"/>
              </a:lnTo>
              <a:lnTo>
                <a:pt x="3453895" y="378719"/>
              </a:lnTo>
              <a:lnTo>
                <a:pt x="3453895"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CD8879-BBB9-446B-A6A9-9FD8B59FCA03}">
      <dsp:nvSpPr>
        <dsp:cNvPr id="0" name=""/>
        <dsp:cNvSpPr/>
      </dsp:nvSpPr>
      <dsp:spPr>
        <a:xfrm>
          <a:off x="4114797" y="1373067"/>
          <a:ext cx="2727487" cy="441755"/>
        </a:xfrm>
        <a:custGeom>
          <a:avLst/>
          <a:gdLst/>
          <a:ahLst/>
          <a:cxnLst/>
          <a:rect l="0" t="0" r="0" b="0"/>
          <a:pathLst>
            <a:path>
              <a:moveTo>
                <a:pt x="0" y="0"/>
              </a:moveTo>
              <a:lnTo>
                <a:pt x="0" y="378719"/>
              </a:lnTo>
              <a:lnTo>
                <a:pt x="2727487" y="378719"/>
              </a:lnTo>
              <a:lnTo>
                <a:pt x="2727487"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3C9B12-06FA-46B0-A922-A26C99AAA463}">
      <dsp:nvSpPr>
        <dsp:cNvPr id="0" name=""/>
        <dsp:cNvSpPr/>
      </dsp:nvSpPr>
      <dsp:spPr>
        <a:xfrm>
          <a:off x="4114797" y="1373067"/>
          <a:ext cx="2001079" cy="441755"/>
        </a:xfrm>
        <a:custGeom>
          <a:avLst/>
          <a:gdLst/>
          <a:ahLst/>
          <a:cxnLst/>
          <a:rect l="0" t="0" r="0" b="0"/>
          <a:pathLst>
            <a:path>
              <a:moveTo>
                <a:pt x="0" y="0"/>
              </a:moveTo>
              <a:lnTo>
                <a:pt x="0" y="378719"/>
              </a:lnTo>
              <a:lnTo>
                <a:pt x="2001079" y="378719"/>
              </a:lnTo>
              <a:lnTo>
                <a:pt x="2001079"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FC9626-FAA1-45D1-96EC-7E089F6AF4BD}">
      <dsp:nvSpPr>
        <dsp:cNvPr id="0" name=""/>
        <dsp:cNvSpPr/>
      </dsp:nvSpPr>
      <dsp:spPr>
        <a:xfrm>
          <a:off x="4114797" y="1373067"/>
          <a:ext cx="1274671" cy="441755"/>
        </a:xfrm>
        <a:custGeom>
          <a:avLst/>
          <a:gdLst/>
          <a:ahLst/>
          <a:cxnLst/>
          <a:rect l="0" t="0" r="0" b="0"/>
          <a:pathLst>
            <a:path>
              <a:moveTo>
                <a:pt x="0" y="0"/>
              </a:moveTo>
              <a:lnTo>
                <a:pt x="0" y="378719"/>
              </a:lnTo>
              <a:lnTo>
                <a:pt x="1274671" y="378719"/>
              </a:lnTo>
              <a:lnTo>
                <a:pt x="1274671"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A1D609-3FB6-4F9D-BEC3-6B39D4CA6814}">
      <dsp:nvSpPr>
        <dsp:cNvPr id="0" name=""/>
        <dsp:cNvSpPr/>
      </dsp:nvSpPr>
      <dsp:spPr>
        <a:xfrm>
          <a:off x="4114797" y="1373067"/>
          <a:ext cx="548263" cy="441755"/>
        </a:xfrm>
        <a:custGeom>
          <a:avLst/>
          <a:gdLst/>
          <a:ahLst/>
          <a:cxnLst/>
          <a:rect l="0" t="0" r="0" b="0"/>
          <a:pathLst>
            <a:path>
              <a:moveTo>
                <a:pt x="0" y="0"/>
              </a:moveTo>
              <a:lnTo>
                <a:pt x="0" y="378719"/>
              </a:lnTo>
              <a:lnTo>
                <a:pt x="548263" y="378719"/>
              </a:lnTo>
              <a:lnTo>
                <a:pt x="548263"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DB5DA5-CE95-4681-9F39-D20178A35A9C}">
      <dsp:nvSpPr>
        <dsp:cNvPr id="0" name=""/>
        <dsp:cNvSpPr/>
      </dsp:nvSpPr>
      <dsp:spPr>
        <a:xfrm>
          <a:off x="3936653" y="1373067"/>
          <a:ext cx="178144" cy="441755"/>
        </a:xfrm>
        <a:custGeom>
          <a:avLst/>
          <a:gdLst/>
          <a:ahLst/>
          <a:cxnLst/>
          <a:rect l="0" t="0" r="0" b="0"/>
          <a:pathLst>
            <a:path>
              <a:moveTo>
                <a:pt x="178144" y="0"/>
              </a:moveTo>
              <a:lnTo>
                <a:pt x="178144" y="378719"/>
              </a:lnTo>
              <a:lnTo>
                <a:pt x="0" y="378719"/>
              </a:lnTo>
              <a:lnTo>
                <a:pt x="0"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CA1307-748B-4D80-8526-211CAC54F448}">
      <dsp:nvSpPr>
        <dsp:cNvPr id="0" name=""/>
        <dsp:cNvSpPr/>
      </dsp:nvSpPr>
      <dsp:spPr>
        <a:xfrm>
          <a:off x="3210245" y="1373067"/>
          <a:ext cx="904551" cy="441755"/>
        </a:xfrm>
        <a:custGeom>
          <a:avLst/>
          <a:gdLst/>
          <a:ahLst/>
          <a:cxnLst/>
          <a:rect l="0" t="0" r="0" b="0"/>
          <a:pathLst>
            <a:path>
              <a:moveTo>
                <a:pt x="904551" y="0"/>
              </a:moveTo>
              <a:lnTo>
                <a:pt x="904551" y="378719"/>
              </a:lnTo>
              <a:lnTo>
                <a:pt x="0" y="378719"/>
              </a:lnTo>
              <a:lnTo>
                <a:pt x="0"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96ABBC-D97B-4601-B36C-9A786E4C98BB}">
      <dsp:nvSpPr>
        <dsp:cNvPr id="0" name=""/>
        <dsp:cNvSpPr/>
      </dsp:nvSpPr>
      <dsp:spPr>
        <a:xfrm>
          <a:off x="2483837" y="1373067"/>
          <a:ext cx="1630959" cy="441755"/>
        </a:xfrm>
        <a:custGeom>
          <a:avLst/>
          <a:gdLst/>
          <a:ahLst/>
          <a:cxnLst/>
          <a:rect l="0" t="0" r="0" b="0"/>
          <a:pathLst>
            <a:path>
              <a:moveTo>
                <a:pt x="1630959" y="0"/>
              </a:moveTo>
              <a:lnTo>
                <a:pt x="1630959" y="378719"/>
              </a:lnTo>
              <a:lnTo>
                <a:pt x="0" y="378719"/>
              </a:lnTo>
              <a:lnTo>
                <a:pt x="0"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B58DF3-95C4-4793-93FB-7AC2EFD10C98}">
      <dsp:nvSpPr>
        <dsp:cNvPr id="0" name=""/>
        <dsp:cNvSpPr/>
      </dsp:nvSpPr>
      <dsp:spPr>
        <a:xfrm>
          <a:off x="1757429" y="1373067"/>
          <a:ext cx="2357367" cy="441755"/>
        </a:xfrm>
        <a:custGeom>
          <a:avLst/>
          <a:gdLst/>
          <a:ahLst/>
          <a:cxnLst/>
          <a:rect l="0" t="0" r="0" b="0"/>
          <a:pathLst>
            <a:path>
              <a:moveTo>
                <a:pt x="2357367" y="0"/>
              </a:moveTo>
              <a:lnTo>
                <a:pt x="2357367" y="378719"/>
              </a:lnTo>
              <a:lnTo>
                <a:pt x="0" y="378719"/>
              </a:lnTo>
              <a:lnTo>
                <a:pt x="0"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EA3512-03CA-4ED8-B295-23E99AE57E5C}">
      <dsp:nvSpPr>
        <dsp:cNvPr id="0" name=""/>
        <dsp:cNvSpPr/>
      </dsp:nvSpPr>
      <dsp:spPr>
        <a:xfrm>
          <a:off x="1031021" y="1373067"/>
          <a:ext cx="3083775" cy="441755"/>
        </a:xfrm>
        <a:custGeom>
          <a:avLst/>
          <a:gdLst/>
          <a:ahLst/>
          <a:cxnLst/>
          <a:rect l="0" t="0" r="0" b="0"/>
          <a:pathLst>
            <a:path>
              <a:moveTo>
                <a:pt x="3083775" y="0"/>
              </a:moveTo>
              <a:lnTo>
                <a:pt x="3083775" y="378719"/>
              </a:lnTo>
              <a:lnTo>
                <a:pt x="0" y="378719"/>
              </a:lnTo>
              <a:lnTo>
                <a:pt x="0"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0DCED5-CC2F-4168-AF30-9701765A5E22}">
      <dsp:nvSpPr>
        <dsp:cNvPr id="0" name=""/>
        <dsp:cNvSpPr/>
      </dsp:nvSpPr>
      <dsp:spPr>
        <a:xfrm>
          <a:off x="304613" y="1373067"/>
          <a:ext cx="3810183" cy="441755"/>
        </a:xfrm>
        <a:custGeom>
          <a:avLst/>
          <a:gdLst/>
          <a:ahLst/>
          <a:cxnLst/>
          <a:rect l="0" t="0" r="0" b="0"/>
          <a:pathLst>
            <a:path>
              <a:moveTo>
                <a:pt x="3810183" y="0"/>
              </a:moveTo>
              <a:lnTo>
                <a:pt x="3810183" y="378719"/>
              </a:lnTo>
              <a:lnTo>
                <a:pt x="0" y="378719"/>
              </a:lnTo>
              <a:lnTo>
                <a:pt x="0" y="441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E47EC4-9540-4DEC-AB06-94ADC8BB3185}">
      <dsp:nvSpPr>
        <dsp:cNvPr id="0" name=""/>
        <dsp:cNvSpPr/>
      </dsp:nvSpPr>
      <dsp:spPr>
        <a:xfrm>
          <a:off x="1654624" y="740231"/>
          <a:ext cx="4920344" cy="632836"/>
        </a:xfrm>
        <a:prstGeom prst="rect">
          <a:avLst/>
        </a:prstGeom>
        <a:solidFill>
          <a:srgbClr val="FFDE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fa-IR" sz="2400" b="1" kern="1200" dirty="0" smtClean="0">
              <a:ln>
                <a:solidFill>
                  <a:srgbClr val="6C4916"/>
                </a:solidFill>
              </a:ln>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چارچوب تدوین اسناد توسعه بخش</a:t>
          </a:r>
          <a:endParaRPr lang="fa-IR" sz="2400" kern="1200" dirty="0">
            <a:solidFill>
              <a:schemeClr val="tx2">
                <a:lumMod val="50000"/>
              </a:schemeClr>
            </a:solidFill>
            <a:cs typeface="B Nazanin" panose="00000400000000000000" pitchFamily="2" charset="-78"/>
          </a:endParaRPr>
        </a:p>
      </dsp:txBody>
      <dsp:txXfrm>
        <a:off x="1654624" y="740231"/>
        <a:ext cx="4920344" cy="632836"/>
      </dsp:txXfrm>
    </dsp:sp>
    <dsp:sp modelId="{1025236B-2448-4757-9F38-5D3F4B97B8FE}">
      <dsp:nvSpPr>
        <dsp:cNvPr id="0" name=""/>
        <dsp:cNvSpPr/>
      </dsp:nvSpPr>
      <dsp:spPr>
        <a:xfrm>
          <a:off x="4445" y="1814822"/>
          <a:ext cx="600337" cy="2620735"/>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ar-SA"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فهرست طرح‌های </a:t>
          </a:r>
          <a:r>
            <a:rPr lang="fa-IR"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عمرانی</a:t>
          </a:r>
          <a:endParaRPr lang="fa-IR" sz="1200" kern="1200" dirty="0">
            <a:solidFill>
              <a:schemeClr val="tx2">
                <a:lumMod val="50000"/>
              </a:schemeClr>
            </a:solidFill>
            <a:cs typeface="B Nazanin" panose="00000400000000000000" pitchFamily="2" charset="-78"/>
          </a:endParaRPr>
        </a:p>
      </dsp:txBody>
      <dsp:txXfrm>
        <a:off x="4445" y="1814822"/>
        <a:ext cx="600337" cy="2620735"/>
      </dsp:txXfrm>
    </dsp:sp>
    <dsp:sp modelId="{BD2B0FA1-AA74-4DA2-A8C3-1791E67DA103}">
      <dsp:nvSpPr>
        <dsp:cNvPr id="0" name=""/>
        <dsp:cNvSpPr/>
      </dsp:nvSpPr>
      <dsp:spPr>
        <a:xfrm>
          <a:off x="730852" y="1814822"/>
          <a:ext cx="600337" cy="2632529"/>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ar-SA"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فهرست طرح‌های سرمایه</a:t>
          </a:r>
          <a:endParaRPr lang="fa-IR"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endParaRPr>
        </a:p>
        <a:p>
          <a:pPr lvl="0" algn="ctr" defTabSz="533400" rtl="1">
            <a:lnSpc>
              <a:spcPct val="90000"/>
            </a:lnSpc>
            <a:spcBef>
              <a:spcPct val="0"/>
            </a:spcBef>
            <a:spcAft>
              <a:spcPct val="35000"/>
            </a:spcAft>
          </a:pPr>
          <a:r>
            <a:rPr lang="ar-SA"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‌گذاری</a:t>
          </a:r>
          <a:endParaRPr lang="fa-IR" sz="1200" b="1" kern="1200" dirty="0">
            <a:solidFill>
              <a:schemeClr val="tx2">
                <a:lumMod val="50000"/>
              </a:schemeClr>
            </a:solidFill>
            <a:cs typeface="B Nazanin" panose="00000400000000000000" pitchFamily="2" charset="-78"/>
          </a:endParaRPr>
        </a:p>
      </dsp:txBody>
      <dsp:txXfrm>
        <a:off x="730852" y="1814822"/>
        <a:ext cx="600337" cy="2632529"/>
      </dsp:txXfrm>
    </dsp:sp>
    <dsp:sp modelId="{6988D02C-7C44-46C2-ADC5-B8DDFD37F4DA}">
      <dsp:nvSpPr>
        <dsp:cNvPr id="0" name=""/>
        <dsp:cNvSpPr/>
      </dsp:nvSpPr>
      <dsp:spPr>
        <a:xfrm>
          <a:off x="1457260" y="1814822"/>
          <a:ext cx="600337" cy="2678569"/>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ar-SA"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ساختار و سازمان فضایی هدف</a:t>
          </a:r>
          <a:endParaRPr lang="fa-IR" sz="1200" b="1" kern="1200" dirty="0">
            <a:solidFill>
              <a:schemeClr val="tx2">
                <a:lumMod val="50000"/>
              </a:schemeClr>
            </a:solidFill>
            <a:cs typeface="B Nazanin" panose="00000400000000000000" pitchFamily="2" charset="-78"/>
          </a:endParaRPr>
        </a:p>
      </dsp:txBody>
      <dsp:txXfrm>
        <a:off x="1457260" y="1814822"/>
        <a:ext cx="600337" cy="2678569"/>
      </dsp:txXfrm>
    </dsp:sp>
    <dsp:sp modelId="{E62D9220-A662-4911-9570-D42062474378}">
      <dsp:nvSpPr>
        <dsp:cNvPr id="0" name=""/>
        <dsp:cNvSpPr/>
      </dsp:nvSpPr>
      <dsp:spPr>
        <a:xfrm>
          <a:off x="2183668" y="1814822"/>
          <a:ext cx="600337" cy="2727622"/>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سیاست های اجرایی ها</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fa-IR"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کالبدی-فضایی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kern="120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sp:txBody>
      <dsp:txXfrm>
        <a:off x="2183668" y="1814822"/>
        <a:ext cx="600337" cy="2727622"/>
      </dsp:txXfrm>
    </dsp:sp>
    <dsp:sp modelId="{DBF7593A-A098-451F-A40A-56416F01DA34}">
      <dsp:nvSpPr>
        <dsp:cNvPr id="0" name=""/>
        <dsp:cNvSpPr/>
      </dsp:nvSpPr>
      <dsp:spPr>
        <a:xfrm>
          <a:off x="2910076" y="1814822"/>
          <a:ext cx="600337" cy="2728541"/>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راهبردها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ar-SA"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کالبدی-فضایی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kern="120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sp:txBody>
      <dsp:txXfrm>
        <a:off x="2910076" y="1814822"/>
        <a:ext cx="600337" cy="2728541"/>
      </dsp:txXfrm>
    </dsp:sp>
    <dsp:sp modelId="{83300590-B87B-42E1-B642-F0E1743AAA9A}">
      <dsp:nvSpPr>
        <dsp:cNvPr id="0" name=""/>
        <dsp:cNvSpPr/>
      </dsp:nvSpPr>
      <dsp:spPr>
        <a:xfrm>
          <a:off x="3636484" y="1814822"/>
          <a:ext cx="600337" cy="2698731"/>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راهبردها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ar-SA"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کالبدی-فضایی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kern="120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sp:txBody>
      <dsp:txXfrm>
        <a:off x="3636484" y="1814822"/>
        <a:ext cx="600337" cy="2698731"/>
      </dsp:txXfrm>
    </dsp:sp>
    <dsp:sp modelId="{84FABF12-D9BC-4955-BAE3-6A06DB2F2D57}">
      <dsp:nvSpPr>
        <dsp:cNvPr id="0" name=""/>
        <dsp:cNvSpPr/>
      </dsp:nvSpPr>
      <dsp:spPr>
        <a:xfrm>
          <a:off x="4362892" y="1814822"/>
          <a:ext cx="600337" cy="2719983"/>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ar-SA"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جهت‌گیری‌های توسعه</a:t>
          </a:r>
          <a:endParaRPr lang="fa-IR" sz="1200" b="1" kern="1200" dirty="0">
            <a:solidFill>
              <a:schemeClr val="tx2">
                <a:lumMod val="50000"/>
              </a:schemeClr>
            </a:solidFill>
            <a:cs typeface="B Nazanin" panose="00000400000000000000" pitchFamily="2" charset="-78"/>
          </a:endParaRPr>
        </a:p>
      </dsp:txBody>
      <dsp:txXfrm>
        <a:off x="4362892" y="1814822"/>
        <a:ext cx="600337" cy="2719983"/>
      </dsp:txXfrm>
    </dsp:sp>
    <dsp:sp modelId="{5BD59D89-2C26-413F-902C-4A208C155490}">
      <dsp:nvSpPr>
        <dsp:cNvPr id="0" name=""/>
        <dsp:cNvSpPr/>
      </dsp:nvSpPr>
      <dsp:spPr>
        <a:xfrm>
          <a:off x="5089300" y="1814822"/>
          <a:ext cx="600337" cy="2729972"/>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ar-SA"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تصویر کلان توسعه روستاهای بخش</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(اهداف کلی، اهداف کمی)</a:t>
          </a:r>
          <a:endParaRPr lang="fa-IR" sz="1200" b="0" kern="1200" dirty="0">
            <a:solidFill>
              <a:schemeClr val="tx2">
                <a:lumMod val="50000"/>
              </a:schemeClr>
            </a:solidFill>
            <a:cs typeface="B Nazanin" panose="00000400000000000000" pitchFamily="2" charset="-78"/>
          </a:endParaRPr>
        </a:p>
      </dsp:txBody>
      <dsp:txXfrm>
        <a:off x="5089300" y="1814822"/>
        <a:ext cx="600337" cy="2729972"/>
      </dsp:txXfrm>
    </dsp:sp>
    <dsp:sp modelId="{C04E78B5-A7EA-4F53-BD07-C8A28B2745A8}">
      <dsp:nvSpPr>
        <dsp:cNvPr id="0" name=""/>
        <dsp:cNvSpPr/>
      </dsp:nvSpPr>
      <dsp:spPr>
        <a:xfrm>
          <a:off x="5815708" y="1814822"/>
          <a:ext cx="600337" cy="2749396"/>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نقشه ساختار و سازمان فضایی بخش</a:t>
          </a:r>
          <a:endParaRPr lang="en-US" sz="1200" b="1" kern="120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sp:txBody>
      <dsp:txXfrm>
        <a:off x="5815708" y="1814822"/>
        <a:ext cx="600337" cy="2749396"/>
      </dsp:txXfrm>
    </dsp:sp>
    <dsp:sp modelId="{AC48BBF2-6507-4493-B86B-6E0E4E57C046}">
      <dsp:nvSpPr>
        <dsp:cNvPr id="0" name=""/>
        <dsp:cNvSpPr/>
      </dsp:nvSpPr>
      <dsp:spPr>
        <a:xfrm>
          <a:off x="6542116" y="1814822"/>
          <a:ext cx="600337" cy="2727007"/>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255" tIns="8255" rIns="8255" bIns="8255" numCol="1" spcCol="1270" anchor="ctr" anchorCtr="0">
          <a:noAutofit/>
        </a:bodyPr>
        <a:lstStyle/>
        <a:p>
          <a:pPr lvl="0" algn="ctr" defTabSz="577850" rtl="1">
            <a:lnSpc>
              <a:spcPct val="90000"/>
            </a:lnSpc>
            <a:spcBef>
              <a:spcPct val="0"/>
            </a:spcBef>
            <a:spcAft>
              <a:spcPct val="35000"/>
            </a:spcAft>
          </a:pPr>
          <a:r>
            <a:rPr lang="fa-IR" sz="13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محدودیت ها </a:t>
          </a:r>
        </a:p>
        <a:p>
          <a:pPr lvl="0" algn="ctr" defTabSz="577850" rtl="1">
            <a:lnSpc>
              <a:spcPct val="90000"/>
            </a:lnSpc>
            <a:spcBef>
              <a:spcPct val="0"/>
            </a:spcBef>
            <a:spcAft>
              <a:spcPct val="35000"/>
            </a:spcAft>
          </a:pPr>
          <a:r>
            <a:rPr lang="fa-IR" sz="13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fa-IR" sz="1300" b="1"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کالبدی-فضایی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kern="120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sp:txBody>
      <dsp:txXfrm>
        <a:off x="6542116" y="1814822"/>
        <a:ext cx="600337" cy="2727007"/>
      </dsp:txXfrm>
    </dsp:sp>
    <dsp:sp modelId="{0866CC9E-02EC-4A52-AB4E-C81E141EBA8B}">
      <dsp:nvSpPr>
        <dsp:cNvPr id="0" name=""/>
        <dsp:cNvSpPr/>
      </dsp:nvSpPr>
      <dsp:spPr>
        <a:xfrm>
          <a:off x="7268523" y="1814822"/>
          <a:ext cx="600337" cy="2770942"/>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ar-SA" sz="14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قابلیت‌ها</a:t>
          </a:r>
          <a:r>
            <a:rPr lang="fa-IR" sz="14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fa-IR"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r>
            <a:rPr lang="ar-SA" sz="1200" b="0" kern="1200" dirty="0" smtClean="0">
              <a:solidFill>
                <a:schemeClr val="tx2">
                  <a:lumMod val="50000"/>
                </a:schemeClr>
              </a:solidFill>
              <a:latin typeface="B Nazanin" panose="00000400000000000000" pitchFamily="2" charset="-78"/>
              <a:ea typeface="Calibri" panose="020F0502020204030204" pitchFamily="34" charset="0"/>
              <a:cs typeface="B Nazanin" panose="00000400000000000000" pitchFamily="2" charset="-78"/>
            </a:rPr>
            <a:t>اقتصادی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اجتماعی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زیست محیطی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کالبدی-فضایی </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 </a:t>
          </a:r>
          <a:r>
            <a:rPr lang="ar-SA"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گردشگری</a:t>
          </a:r>
          <a:r>
            <a:rPr lang="fa-IR" sz="1200" b="0"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a:t>
          </a:r>
          <a:endParaRPr lang="en-US" sz="1200" b="0" kern="1200" dirty="0">
            <a:solidFill>
              <a:schemeClr val="tx2">
                <a:lumMod val="50000"/>
              </a:schemeClr>
            </a:solidFill>
            <a:effectLst/>
            <a:latin typeface="Calibri" panose="020F0502020204030204" pitchFamily="34" charset="0"/>
            <a:ea typeface="Calibri" panose="020F0502020204030204" pitchFamily="34" charset="0"/>
            <a:cs typeface="B Nazanin" panose="00000400000000000000" pitchFamily="2" charset="-78"/>
          </a:endParaRPr>
        </a:p>
      </dsp:txBody>
      <dsp:txXfrm>
        <a:off x="7268523" y="1814822"/>
        <a:ext cx="600337" cy="2770942"/>
      </dsp:txXfrm>
    </dsp:sp>
    <dsp:sp modelId="{9A5F8976-16D6-438E-AFE2-2BFA82DD99C3}">
      <dsp:nvSpPr>
        <dsp:cNvPr id="0" name=""/>
        <dsp:cNvSpPr/>
      </dsp:nvSpPr>
      <dsp:spPr>
        <a:xfrm>
          <a:off x="7994931" y="1814822"/>
          <a:ext cx="600337" cy="2822490"/>
        </a:xfrm>
        <a:prstGeom prst="rect">
          <a:avLst/>
        </a:prstGeom>
        <a:solidFill>
          <a:schemeClr val="accent5">
            <a:lumMod val="90000"/>
          </a:schemeClr>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ar-SA" sz="1200" b="1" kern="1200"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تبیین و تحلیل وضع موجود روستاهای بخش</a:t>
          </a:r>
          <a:endParaRPr lang="fa-IR" sz="1200" b="1" kern="1200" dirty="0">
            <a:solidFill>
              <a:schemeClr val="tx2">
                <a:lumMod val="50000"/>
              </a:schemeClr>
            </a:solidFill>
            <a:cs typeface="B Nazanin" panose="00000400000000000000" pitchFamily="2" charset="-78"/>
          </a:endParaRPr>
        </a:p>
      </dsp:txBody>
      <dsp:txXfrm>
        <a:off x="7994931" y="1814822"/>
        <a:ext cx="600337" cy="282249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8250" y="0"/>
            <a:ext cx="2889250" cy="496888"/>
          </a:xfrm>
          <a:prstGeom prst="rect">
            <a:avLst/>
          </a:prstGeom>
        </p:spPr>
        <p:txBody>
          <a:bodyPr vert="horz" lIns="91440" tIns="45720" rIns="91440" bIns="45720" rtlCol="0"/>
          <a:lstStyle>
            <a:lvl1pPr algn="r">
              <a:defRPr sz="1200"/>
            </a:lvl1pPr>
          </a:lstStyle>
          <a:p>
            <a:fld id="{63542D9F-157F-4887-A7A7-0F603B76E2C2}" type="datetimeFigureOut">
              <a:rPr lang="en-US" smtClean="0"/>
              <a:t>10/10/2020</a:t>
            </a:fld>
            <a:endParaRPr lang="en-US"/>
          </a:p>
        </p:txBody>
      </p:sp>
      <p:sp>
        <p:nvSpPr>
          <p:cNvPr id="4" name="Slide Image Placeholder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750" y="4776788"/>
            <a:ext cx="5335588" cy="39084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9750"/>
            <a:ext cx="288925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8250" y="9429750"/>
            <a:ext cx="2889250" cy="496888"/>
          </a:xfrm>
          <a:prstGeom prst="rect">
            <a:avLst/>
          </a:prstGeom>
        </p:spPr>
        <p:txBody>
          <a:bodyPr vert="horz" lIns="91440" tIns="45720" rIns="91440" bIns="45720" rtlCol="0" anchor="b"/>
          <a:lstStyle>
            <a:lvl1pPr algn="r">
              <a:defRPr sz="1200"/>
            </a:lvl1pPr>
          </a:lstStyle>
          <a:p>
            <a:fld id="{EE7533FD-C23A-4AF1-BDAA-F21665760354}" type="slidenum">
              <a:rPr lang="en-US" smtClean="0"/>
              <a:t>‹#›</a:t>
            </a:fld>
            <a:endParaRPr lang="en-US"/>
          </a:p>
        </p:txBody>
      </p:sp>
    </p:spTree>
    <p:extLst>
      <p:ext uri="{BB962C8B-B14F-4D97-AF65-F5344CB8AC3E}">
        <p14:creationId xmlns:p14="http://schemas.microsoft.com/office/powerpoint/2010/main" val="414028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9050" y="1109663"/>
            <a:ext cx="9156700" cy="757237"/>
            <a:chOff x="0" y="0"/>
            <a:chExt cx="5768" cy="477"/>
          </a:xfrm>
        </p:grpSpPr>
        <p:sp>
          <p:nvSpPr>
            <p:cNvPr id="5" name="Freeform 3"/>
            <p:cNvSpPr>
              <a:spLocks/>
            </p:cNvSpPr>
            <p:nvPr/>
          </p:nvSpPr>
          <p:spPr bwMode="auto">
            <a:xfrm>
              <a:off x="5" y="0"/>
              <a:ext cx="5763" cy="477"/>
            </a:xfrm>
            <a:custGeom>
              <a:avLst/>
              <a:gdLst>
                <a:gd name="T0" fmla="*/ 0 w 5763"/>
                <a:gd name="T1" fmla="*/ 450 h 477"/>
                <a:gd name="T2" fmla="*/ 3 w 5763"/>
                <a:gd name="T3" fmla="*/ 0 h 477"/>
                <a:gd name="T4" fmla="*/ 5763 w 5763"/>
                <a:gd name="T5" fmla="*/ 0 h 477"/>
                <a:gd name="T6" fmla="*/ 5763 w 5763"/>
                <a:gd name="T7" fmla="*/ 465 h 477"/>
                <a:gd name="T8" fmla="*/ 4821 w 5763"/>
                <a:gd name="T9" fmla="*/ 477 h 477"/>
                <a:gd name="T10" fmla="*/ 4326 w 5763"/>
                <a:gd name="T11" fmla="*/ 447 h 477"/>
                <a:gd name="T12" fmla="*/ 3783 w 5763"/>
                <a:gd name="T13" fmla="*/ 465 h 477"/>
                <a:gd name="T14" fmla="*/ 3417 w 5763"/>
                <a:gd name="T15" fmla="*/ 456 h 477"/>
                <a:gd name="T16" fmla="*/ 2973 w 5763"/>
                <a:gd name="T17" fmla="*/ 459 h 477"/>
                <a:gd name="T18" fmla="*/ 2451 w 5763"/>
                <a:gd name="T19" fmla="*/ 453 h 477"/>
                <a:gd name="T20" fmla="*/ 2289 w 5763"/>
                <a:gd name="T21" fmla="*/ 441 h 477"/>
                <a:gd name="T22" fmla="*/ 2010 w 5763"/>
                <a:gd name="T23" fmla="*/ 453 h 477"/>
                <a:gd name="T24" fmla="*/ 1827 w 5763"/>
                <a:gd name="T25" fmla="*/ 450 h 477"/>
                <a:gd name="T26" fmla="*/ 1215 w 5763"/>
                <a:gd name="T27" fmla="*/ 465 h 477"/>
                <a:gd name="T28" fmla="*/ 660 w 5763"/>
                <a:gd name="T29" fmla="*/ 456 h 477"/>
                <a:gd name="T30" fmla="*/ 0 w 5763"/>
                <a:gd name="T31" fmla="*/ 450 h 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195"/>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Freeform 4"/>
            <p:cNvSpPr>
              <a:spLocks/>
            </p:cNvSpPr>
            <p:nvPr/>
          </p:nvSpPr>
          <p:spPr bwMode="auto">
            <a:xfrm>
              <a:off x="0" y="98"/>
              <a:ext cx="256" cy="253"/>
            </a:xfrm>
            <a:custGeom>
              <a:avLst/>
              <a:gdLst>
                <a:gd name="T0" fmla="*/ 8 w 256"/>
                <a:gd name="T1" fmla="*/ 190 h 253"/>
                <a:gd name="T2" fmla="*/ 71 w 256"/>
                <a:gd name="T3" fmla="*/ 115 h 253"/>
                <a:gd name="T4" fmla="*/ 203 w 256"/>
                <a:gd name="T5" fmla="*/ 16 h 253"/>
                <a:gd name="T6" fmla="*/ 251 w 256"/>
                <a:gd name="T7" fmla="*/ 19 h 253"/>
                <a:gd name="T8" fmla="*/ 236 w 256"/>
                <a:gd name="T9" fmla="*/ 46 h 253"/>
                <a:gd name="T10" fmla="*/ 176 w 256"/>
                <a:gd name="T11" fmla="*/ 82 h 253"/>
                <a:gd name="T12" fmla="*/ 92 w 256"/>
                <a:gd name="T13" fmla="*/ 154 h 253"/>
                <a:gd name="T14" fmla="*/ 23 w 256"/>
                <a:gd name="T15" fmla="*/ 247 h 253"/>
                <a:gd name="T16" fmla="*/ 8 w 256"/>
                <a:gd name="T17" fmla="*/ 190 h 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Freeform 5"/>
            <p:cNvSpPr>
              <a:spLocks/>
            </p:cNvSpPr>
            <p:nvPr/>
          </p:nvSpPr>
          <p:spPr bwMode="auto">
            <a:xfrm>
              <a:off x="56" y="0"/>
              <a:ext cx="708" cy="459"/>
            </a:xfrm>
            <a:custGeom>
              <a:avLst/>
              <a:gdLst>
                <a:gd name="T0" fmla="*/ 0 w 708"/>
                <a:gd name="T1" fmla="*/ 432 h 459"/>
                <a:gd name="T2" fmla="*/ 0 w 708"/>
                <a:gd name="T3" fmla="*/ 453 h 459"/>
                <a:gd name="T4" fmla="*/ 72 w 708"/>
                <a:gd name="T5" fmla="*/ 324 h 459"/>
                <a:gd name="T6" fmla="*/ 198 w 708"/>
                <a:gd name="T7" fmla="*/ 201 h 459"/>
                <a:gd name="T8" fmla="*/ 366 w 708"/>
                <a:gd name="T9" fmla="*/ 102 h 459"/>
                <a:gd name="T10" fmla="*/ 531 w 708"/>
                <a:gd name="T11" fmla="*/ 36 h 459"/>
                <a:gd name="T12" fmla="*/ 609 w 708"/>
                <a:gd name="T13" fmla="*/ 0 h 459"/>
                <a:gd name="T14" fmla="*/ 708 w 708"/>
                <a:gd name="T15" fmla="*/ 3 h 459"/>
                <a:gd name="T16" fmla="*/ 591 w 708"/>
                <a:gd name="T17" fmla="*/ 66 h 459"/>
                <a:gd name="T18" fmla="*/ 417 w 708"/>
                <a:gd name="T19" fmla="*/ 126 h 459"/>
                <a:gd name="T20" fmla="*/ 237 w 708"/>
                <a:gd name="T21" fmla="*/ 231 h 459"/>
                <a:gd name="T22" fmla="*/ 117 w 708"/>
                <a:gd name="T23" fmla="*/ 345 h 459"/>
                <a:gd name="T24" fmla="*/ 51 w 708"/>
                <a:gd name="T25" fmla="*/ 459 h 459"/>
                <a:gd name="T26" fmla="*/ 0 w 708"/>
                <a:gd name="T27" fmla="*/ 45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8" name="Freeform 6"/>
            <p:cNvSpPr>
              <a:spLocks/>
            </p:cNvSpPr>
            <p:nvPr/>
          </p:nvSpPr>
          <p:spPr bwMode="auto">
            <a:xfrm>
              <a:off x="131" y="269"/>
              <a:ext cx="251" cy="194"/>
            </a:xfrm>
            <a:custGeom>
              <a:avLst/>
              <a:gdLst>
                <a:gd name="T0" fmla="*/ 21 w 251"/>
                <a:gd name="T1" fmla="*/ 163 h 194"/>
                <a:gd name="T2" fmla="*/ 9 w 251"/>
                <a:gd name="T3" fmla="*/ 184 h 194"/>
                <a:gd name="T4" fmla="*/ 75 w 251"/>
                <a:gd name="T5" fmla="*/ 103 h 194"/>
                <a:gd name="T6" fmla="*/ 165 w 251"/>
                <a:gd name="T7" fmla="*/ 28 h 194"/>
                <a:gd name="T8" fmla="*/ 207 w 251"/>
                <a:gd name="T9" fmla="*/ 7 h 194"/>
                <a:gd name="T10" fmla="*/ 246 w 251"/>
                <a:gd name="T11" fmla="*/ 4 h 194"/>
                <a:gd name="T12" fmla="*/ 237 w 251"/>
                <a:gd name="T13" fmla="*/ 34 h 194"/>
                <a:gd name="T14" fmla="*/ 183 w 251"/>
                <a:gd name="T15" fmla="*/ 61 h 194"/>
                <a:gd name="T16" fmla="*/ 108 w 251"/>
                <a:gd name="T17" fmla="*/ 124 h 194"/>
                <a:gd name="T18" fmla="*/ 54 w 251"/>
                <a:gd name="T19" fmla="*/ 190 h 194"/>
                <a:gd name="T20" fmla="*/ 6 w 251"/>
                <a:gd name="T21" fmla="*/ 184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Freeform 7"/>
            <p:cNvSpPr>
              <a:spLocks/>
            </p:cNvSpPr>
            <p:nvPr/>
          </p:nvSpPr>
          <p:spPr bwMode="auto">
            <a:xfrm>
              <a:off x="341" y="0"/>
              <a:ext cx="159" cy="72"/>
            </a:xfrm>
            <a:custGeom>
              <a:avLst/>
              <a:gdLst>
                <a:gd name="T0" fmla="*/ 99 w 159"/>
                <a:gd name="T1" fmla="*/ 0 h 72"/>
                <a:gd name="T2" fmla="*/ 15 w 159"/>
                <a:gd name="T3" fmla="*/ 36 h 72"/>
                <a:gd name="T4" fmla="*/ 6 w 159"/>
                <a:gd name="T5" fmla="*/ 60 h 72"/>
                <a:gd name="T6" fmla="*/ 36 w 159"/>
                <a:gd name="T7" fmla="*/ 69 h 72"/>
                <a:gd name="T8" fmla="*/ 87 w 159"/>
                <a:gd name="T9" fmla="*/ 42 h 72"/>
                <a:gd name="T10" fmla="*/ 159 w 159"/>
                <a:gd name="T11" fmla="*/ 0 h 72"/>
                <a:gd name="T12" fmla="*/ 99 w 159"/>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Freeform 8"/>
            <p:cNvSpPr>
              <a:spLocks/>
            </p:cNvSpPr>
            <p:nvPr/>
          </p:nvSpPr>
          <p:spPr bwMode="auto">
            <a:xfrm>
              <a:off x="488" y="0"/>
              <a:ext cx="455" cy="216"/>
            </a:xfrm>
            <a:custGeom>
              <a:avLst/>
              <a:gdLst>
                <a:gd name="T0" fmla="*/ 395 w 455"/>
                <a:gd name="T1" fmla="*/ 0 h 216"/>
                <a:gd name="T2" fmla="*/ 338 w 455"/>
                <a:gd name="T3" fmla="*/ 48 h 216"/>
                <a:gd name="T4" fmla="*/ 242 w 455"/>
                <a:gd name="T5" fmla="*/ 102 h 216"/>
                <a:gd name="T6" fmla="*/ 104 w 455"/>
                <a:gd name="T7" fmla="*/ 147 h 216"/>
                <a:gd name="T8" fmla="*/ 35 w 455"/>
                <a:gd name="T9" fmla="*/ 168 h 216"/>
                <a:gd name="T10" fmla="*/ 8 w 455"/>
                <a:gd name="T11" fmla="*/ 192 h 216"/>
                <a:gd name="T12" fmla="*/ 8 w 455"/>
                <a:gd name="T13" fmla="*/ 213 h 216"/>
                <a:gd name="T14" fmla="*/ 59 w 455"/>
                <a:gd name="T15" fmla="*/ 213 h 216"/>
                <a:gd name="T16" fmla="*/ 86 w 455"/>
                <a:gd name="T17" fmla="*/ 192 h 216"/>
                <a:gd name="T18" fmla="*/ 173 w 455"/>
                <a:gd name="T19" fmla="*/ 159 h 216"/>
                <a:gd name="T20" fmla="*/ 299 w 455"/>
                <a:gd name="T21" fmla="*/ 126 h 216"/>
                <a:gd name="T22" fmla="*/ 392 w 455"/>
                <a:gd name="T23" fmla="*/ 72 h 216"/>
                <a:gd name="T24" fmla="*/ 455 w 455"/>
                <a:gd name="T25" fmla="*/ 0 h 216"/>
                <a:gd name="T26" fmla="*/ 395 w 455"/>
                <a:gd name="T27" fmla="*/ 0 h 2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Freeform 9"/>
            <p:cNvSpPr>
              <a:spLocks/>
            </p:cNvSpPr>
            <p:nvPr/>
          </p:nvSpPr>
          <p:spPr bwMode="auto">
            <a:xfrm>
              <a:off x="1448" y="37"/>
              <a:ext cx="414" cy="108"/>
            </a:xfrm>
            <a:custGeom>
              <a:avLst/>
              <a:gdLst>
                <a:gd name="T0" fmla="*/ 0 w 414"/>
                <a:gd name="T1" fmla="*/ 11 h 108"/>
                <a:gd name="T2" fmla="*/ 24 w 414"/>
                <a:gd name="T3" fmla="*/ 11 h 108"/>
                <a:gd name="T4" fmla="*/ 156 w 414"/>
                <a:gd name="T5" fmla="*/ 2 h 108"/>
                <a:gd name="T6" fmla="*/ 288 w 414"/>
                <a:gd name="T7" fmla="*/ 23 h 108"/>
                <a:gd name="T8" fmla="*/ 384 w 414"/>
                <a:gd name="T9" fmla="*/ 53 h 108"/>
                <a:gd name="T10" fmla="*/ 411 w 414"/>
                <a:gd name="T11" fmla="*/ 74 h 108"/>
                <a:gd name="T12" fmla="*/ 405 w 414"/>
                <a:gd name="T13" fmla="*/ 104 h 108"/>
                <a:gd name="T14" fmla="*/ 363 w 414"/>
                <a:gd name="T15" fmla="*/ 101 h 108"/>
                <a:gd name="T16" fmla="*/ 294 w 414"/>
                <a:gd name="T17" fmla="*/ 77 h 108"/>
                <a:gd name="T18" fmla="*/ 174 w 414"/>
                <a:gd name="T19" fmla="*/ 50 h 108"/>
                <a:gd name="T20" fmla="*/ 72 w 414"/>
                <a:gd name="T21" fmla="*/ 62 h 108"/>
                <a:gd name="T22" fmla="*/ 36 w 414"/>
                <a:gd name="T23" fmla="*/ 59 h 108"/>
                <a:gd name="T24" fmla="*/ 0 w 414"/>
                <a:gd name="T25" fmla="*/ 11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Freeform 10"/>
            <p:cNvSpPr>
              <a:spLocks/>
            </p:cNvSpPr>
            <p:nvPr/>
          </p:nvSpPr>
          <p:spPr bwMode="auto">
            <a:xfrm>
              <a:off x="1790" y="0"/>
              <a:ext cx="520" cy="225"/>
            </a:xfrm>
            <a:custGeom>
              <a:avLst/>
              <a:gdLst>
                <a:gd name="T0" fmla="*/ 42 w 520"/>
                <a:gd name="T1" fmla="*/ 0 h 225"/>
                <a:gd name="T2" fmla="*/ 12 w 520"/>
                <a:gd name="T3" fmla="*/ 24 h 225"/>
                <a:gd name="T4" fmla="*/ 114 w 520"/>
                <a:gd name="T5" fmla="*/ 54 h 225"/>
                <a:gd name="T6" fmla="*/ 240 w 520"/>
                <a:gd name="T7" fmla="*/ 117 h 225"/>
                <a:gd name="T8" fmla="*/ 333 w 520"/>
                <a:gd name="T9" fmla="*/ 153 h 225"/>
                <a:gd name="T10" fmla="*/ 438 w 520"/>
                <a:gd name="T11" fmla="*/ 219 h 225"/>
                <a:gd name="T12" fmla="*/ 426 w 520"/>
                <a:gd name="T13" fmla="*/ 192 h 225"/>
                <a:gd name="T14" fmla="*/ 441 w 520"/>
                <a:gd name="T15" fmla="*/ 180 h 225"/>
                <a:gd name="T16" fmla="*/ 519 w 520"/>
                <a:gd name="T17" fmla="*/ 216 h 225"/>
                <a:gd name="T18" fmla="*/ 450 w 520"/>
                <a:gd name="T19" fmla="*/ 162 h 225"/>
                <a:gd name="T20" fmla="*/ 381 w 520"/>
                <a:gd name="T21" fmla="*/ 135 h 225"/>
                <a:gd name="T22" fmla="*/ 285 w 520"/>
                <a:gd name="T23" fmla="*/ 84 h 225"/>
                <a:gd name="T24" fmla="*/ 186 w 520"/>
                <a:gd name="T25" fmla="*/ 18 h 225"/>
                <a:gd name="T26" fmla="*/ 123 w 520"/>
                <a:gd name="T27" fmla="*/ 0 h 225"/>
                <a:gd name="T28" fmla="*/ 42 w 520"/>
                <a:gd name="T29" fmla="*/ 0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Freeform 11"/>
            <p:cNvSpPr>
              <a:spLocks/>
            </p:cNvSpPr>
            <p:nvPr/>
          </p:nvSpPr>
          <p:spPr bwMode="auto">
            <a:xfrm>
              <a:off x="1943" y="154"/>
              <a:ext cx="431" cy="233"/>
            </a:xfrm>
            <a:custGeom>
              <a:avLst/>
              <a:gdLst>
                <a:gd name="T0" fmla="*/ 6 w 431"/>
                <a:gd name="T1" fmla="*/ 38 h 233"/>
                <a:gd name="T2" fmla="*/ 9 w 431"/>
                <a:gd name="T3" fmla="*/ 20 h 233"/>
                <a:gd name="T4" fmla="*/ 42 w 431"/>
                <a:gd name="T5" fmla="*/ 2 h 233"/>
                <a:gd name="T6" fmla="*/ 90 w 431"/>
                <a:gd name="T7" fmla="*/ 35 h 233"/>
                <a:gd name="T8" fmla="*/ 189 w 431"/>
                <a:gd name="T9" fmla="*/ 89 h 233"/>
                <a:gd name="T10" fmla="*/ 288 w 431"/>
                <a:gd name="T11" fmla="*/ 140 h 233"/>
                <a:gd name="T12" fmla="*/ 375 w 431"/>
                <a:gd name="T13" fmla="*/ 176 h 233"/>
                <a:gd name="T14" fmla="*/ 396 w 431"/>
                <a:gd name="T15" fmla="*/ 176 h 233"/>
                <a:gd name="T16" fmla="*/ 429 w 431"/>
                <a:gd name="T17" fmla="*/ 212 h 233"/>
                <a:gd name="T18" fmla="*/ 408 w 431"/>
                <a:gd name="T19" fmla="*/ 233 h 233"/>
                <a:gd name="T20" fmla="*/ 333 w 431"/>
                <a:gd name="T21" fmla="*/ 212 h 233"/>
                <a:gd name="T22" fmla="*/ 186 w 431"/>
                <a:gd name="T23" fmla="*/ 143 h 233"/>
                <a:gd name="T24" fmla="*/ 48 w 431"/>
                <a:gd name="T25" fmla="*/ 68 h 233"/>
                <a:gd name="T26" fmla="*/ 6 w 431"/>
                <a:gd name="T27" fmla="*/ 38 h 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Freeform 12"/>
            <p:cNvSpPr>
              <a:spLocks/>
            </p:cNvSpPr>
            <p:nvPr/>
          </p:nvSpPr>
          <p:spPr bwMode="auto">
            <a:xfrm>
              <a:off x="2262" y="87"/>
              <a:ext cx="396" cy="227"/>
            </a:xfrm>
            <a:custGeom>
              <a:avLst/>
              <a:gdLst>
                <a:gd name="T0" fmla="*/ 2 w 396"/>
                <a:gd name="T1" fmla="*/ 9 h 227"/>
                <a:gd name="T2" fmla="*/ 53 w 396"/>
                <a:gd name="T3" fmla="*/ 66 h 227"/>
                <a:gd name="T4" fmla="*/ 176 w 396"/>
                <a:gd name="T5" fmla="*/ 132 h 227"/>
                <a:gd name="T6" fmla="*/ 293 w 396"/>
                <a:gd name="T7" fmla="*/ 189 h 227"/>
                <a:gd name="T8" fmla="*/ 341 w 396"/>
                <a:gd name="T9" fmla="*/ 222 h 227"/>
                <a:gd name="T10" fmla="*/ 377 w 396"/>
                <a:gd name="T11" fmla="*/ 219 h 227"/>
                <a:gd name="T12" fmla="*/ 377 w 396"/>
                <a:gd name="T13" fmla="*/ 180 h 227"/>
                <a:gd name="T14" fmla="*/ 260 w 396"/>
                <a:gd name="T15" fmla="*/ 126 h 227"/>
                <a:gd name="T16" fmla="*/ 113 w 396"/>
                <a:gd name="T17" fmla="*/ 51 h 227"/>
                <a:gd name="T18" fmla="*/ 41 w 396"/>
                <a:gd name="T19" fmla="*/ 9 h 227"/>
                <a:gd name="T20" fmla="*/ 2 w 396"/>
                <a:gd name="T21" fmla="*/ 9 h 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Freeform 13"/>
            <p:cNvSpPr>
              <a:spLocks/>
            </p:cNvSpPr>
            <p:nvPr/>
          </p:nvSpPr>
          <p:spPr bwMode="auto">
            <a:xfrm>
              <a:off x="2264" y="240"/>
              <a:ext cx="516" cy="223"/>
            </a:xfrm>
            <a:custGeom>
              <a:avLst/>
              <a:gdLst>
                <a:gd name="T0" fmla="*/ 3 w 516"/>
                <a:gd name="T1" fmla="*/ 10 h 223"/>
                <a:gd name="T2" fmla="*/ 105 w 516"/>
                <a:gd name="T3" fmla="*/ 97 h 223"/>
                <a:gd name="T4" fmla="*/ 243 w 516"/>
                <a:gd name="T5" fmla="*/ 178 h 223"/>
                <a:gd name="T6" fmla="*/ 357 w 516"/>
                <a:gd name="T7" fmla="*/ 217 h 223"/>
                <a:gd name="T8" fmla="*/ 498 w 516"/>
                <a:gd name="T9" fmla="*/ 214 h 223"/>
                <a:gd name="T10" fmla="*/ 468 w 516"/>
                <a:gd name="T11" fmla="*/ 187 h 223"/>
                <a:gd name="T12" fmla="*/ 309 w 516"/>
                <a:gd name="T13" fmla="*/ 136 h 223"/>
                <a:gd name="T14" fmla="*/ 123 w 516"/>
                <a:gd name="T15" fmla="*/ 34 h 223"/>
                <a:gd name="T16" fmla="*/ 3 w 516"/>
                <a:gd name="T17" fmla="*/ 10 h 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Freeform 14"/>
            <p:cNvSpPr>
              <a:spLocks/>
            </p:cNvSpPr>
            <p:nvPr/>
          </p:nvSpPr>
          <p:spPr bwMode="auto">
            <a:xfrm>
              <a:off x="2723" y="324"/>
              <a:ext cx="414" cy="100"/>
            </a:xfrm>
            <a:custGeom>
              <a:avLst/>
              <a:gdLst>
                <a:gd name="T0" fmla="*/ 69 w 414"/>
                <a:gd name="T1" fmla="*/ 60 h 100"/>
                <a:gd name="T2" fmla="*/ 12 w 414"/>
                <a:gd name="T3" fmla="*/ 42 h 100"/>
                <a:gd name="T4" fmla="*/ 3 w 414"/>
                <a:gd name="T5" fmla="*/ 15 h 100"/>
                <a:gd name="T6" fmla="*/ 30 w 414"/>
                <a:gd name="T7" fmla="*/ 0 h 100"/>
                <a:gd name="T8" fmla="*/ 117 w 414"/>
                <a:gd name="T9" fmla="*/ 18 h 100"/>
                <a:gd name="T10" fmla="*/ 243 w 414"/>
                <a:gd name="T11" fmla="*/ 48 h 100"/>
                <a:gd name="T12" fmla="*/ 387 w 414"/>
                <a:gd name="T13" fmla="*/ 48 h 100"/>
                <a:gd name="T14" fmla="*/ 408 w 414"/>
                <a:gd name="T15" fmla="*/ 54 h 100"/>
                <a:gd name="T16" fmla="*/ 381 w 414"/>
                <a:gd name="T17" fmla="*/ 87 h 100"/>
                <a:gd name="T18" fmla="*/ 318 w 414"/>
                <a:gd name="T19" fmla="*/ 99 h 100"/>
                <a:gd name="T20" fmla="*/ 195 w 414"/>
                <a:gd name="T21" fmla="*/ 93 h 100"/>
                <a:gd name="T22" fmla="*/ 69 w 414"/>
                <a:gd name="T23" fmla="*/ 6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Freeform 15"/>
            <p:cNvSpPr>
              <a:spLocks/>
            </p:cNvSpPr>
            <p:nvPr/>
          </p:nvSpPr>
          <p:spPr bwMode="auto">
            <a:xfrm>
              <a:off x="3165" y="375"/>
              <a:ext cx="150" cy="72"/>
            </a:xfrm>
            <a:custGeom>
              <a:avLst/>
              <a:gdLst>
                <a:gd name="T0" fmla="*/ 3 w 150"/>
                <a:gd name="T1" fmla="*/ 67 h 72"/>
                <a:gd name="T2" fmla="*/ 84 w 150"/>
                <a:gd name="T3" fmla="*/ 19 h 72"/>
                <a:gd name="T4" fmla="*/ 123 w 150"/>
                <a:gd name="T5" fmla="*/ 1 h 72"/>
                <a:gd name="T6" fmla="*/ 150 w 150"/>
                <a:gd name="T7" fmla="*/ 22 h 72"/>
                <a:gd name="T8" fmla="*/ 123 w 150"/>
                <a:gd name="T9" fmla="*/ 55 h 72"/>
                <a:gd name="T10" fmla="*/ 90 w 150"/>
                <a:gd name="T11" fmla="*/ 70 h 72"/>
                <a:gd name="T12" fmla="*/ 0 w 150"/>
                <a:gd name="T13" fmla="*/ 67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Freeform 16"/>
            <p:cNvSpPr>
              <a:spLocks/>
            </p:cNvSpPr>
            <p:nvPr/>
          </p:nvSpPr>
          <p:spPr bwMode="auto">
            <a:xfrm>
              <a:off x="3463" y="267"/>
              <a:ext cx="148" cy="91"/>
            </a:xfrm>
            <a:custGeom>
              <a:avLst/>
              <a:gdLst>
                <a:gd name="T0" fmla="*/ 1 w 148"/>
                <a:gd name="T1" fmla="*/ 69 h 91"/>
                <a:gd name="T2" fmla="*/ 25 w 148"/>
                <a:gd name="T3" fmla="*/ 51 h 91"/>
                <a:gd name="T4" fmla="*/ 100 w 148"/>
                <a:gd name="T5" fmla="*/ 9 h 91"/>
                <a:gd name="T6" fmla="*/ 133 w 148"/>
                <a:gd name="T7" fmla="*/ 3 h 91"/>
                <a:gd name="T8" fmla="*/ 136 w 148"/>
                <a:gd name="T9" fmla="*/ 27 h 91"/>
                <a:gd name="T10" fmla="*/ 61 w 148"/>
                <a:gd name="T11" fmla="*/ 75 h 91"/>
                <a:gd name="T12" fmla="*/ 19 w 148"/>
                <a:gd name="T13" fmla="*/ 90 h 91"/>
                <a:gd name="T14" fmla="*/ 1 w 148"/>
                <a:gd name="T15" fmla="*/ 69 h 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Freeform 17"/>
            <p:cNvSpPr>
              <a:spLocks/>
            </p:cNvSpPr>
            <p:nvPr/>
          </p:nvSpPr>
          <p:spPr bwMode="auto">
            <a:xfrm>
              <a:off x="3580" y="58"/>
              <a:ext cx="938" cy="158"/>
            </a:xfrm>
            <a:custGeom>
              <a:avLst/>
              <a:gdLst>
                <a:gd name="T0" fmla="*/ 172 w 938"/>
                <a:gd name="T1" fmla="*/ 86 h 158"/>
                <a:gd name="T2" fmla="*/ 61 w 938"/>
                <a:gd name="T3" fmla="*/ 137 h 158"/>
                <a:gd name="T4" fmla="*/ 16 w 938"/>
                <a:gd name="T5" fmla="*/ 155 h 158"/>
                <a:gd name="T6" fmla="*/ 7 w 938"/>
                <a:gd name="T7" fmla="*/ 122 h 158"/>
                <a:gd name="T8" fmla="*/ 58 w 938"/>
                <a:gd name="T9" fmla="*/ 80 h 158"/>
                <a:gd name="T10" fmla="*/ 172 w 938"/>
                <a:gd name="T11" fmla="*/ 38 h 158"/>
                <a:gd name="T12" fmla="*/ 304 w 938"/>
                <a:gd name="T13" fmla="*/ 11 h 158"/>
                <a:gd name="T14" fmla="*/ 463 w 938"/>
                <a:gd name="T15" fmla="*/ 2 h 158"/>
                <a:gd name="T16" fmla="*/ 631 w 938"/>
                <a:gd name="T17" fmla="*/ 23 h 158"/>
                <a:gd name="T18" fmla="*/ 796 w 938"/>
                <a:gd name="T19" fmla="*/ 53 h 158"/>
                <a:gd name="T20" fmla="*/ 841 w 938"/>
                <a:gd name="T21" fmla="*/ 47 h 158"/>
                <a:gd name="T22" fmla="*/ 907 w 938"/>
                <a:gd name="T23" fmla="*/ 71 h 158"/>
                <a:gd name="T24" fmla="*/ 919 w 938"/>
                <a:gd name="T25" fmla="*/ 101 h 158"/>
                <a:gd name="T26" fmla="*/ 793 w 938"/>
                <a:gd name="T27" fmla="*/ 98 h 158"/>
                <a:gd name="T28" fmla="*/ 634 w 938"/>
                <a:gd name="T29" fmla="*/ 62 h 158"/>
                <a:gd name="T30" fmla="*/ 439 w 938"/>
                <a:gd name="T31" fmla="*/ 38 h 158"/>
                <a:gd name="T32" fmla="*/ 238 w 938"/>
                <a:gd name="T33" fmla="*/ 59 h 158"/>
                <a:gd name="T34" fmla="*/ 172 w 938"/>
                <a:gd name="T35" fmla="*/ 86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Freeform 18"/>
            <p:cNvSpPr>
              <a:spLocks/>
            </p:cNvSpPr>
            <p:nvPr/>
          </p:nvSpPr>
          <p:spPr bwMode="auto">
            <a:xfrm>
              <a:off x="3686" y="145"/>
              <a:ext cx="372" cy="98"/>
            </a:xfrm>
            <a:custGeom>
              <a:avLst/>
              <a:gdLst>
                <a:gd name="T0" fmla="*/ 18 w 372"/>
                <a:gd name="T1" fmla="*/ 47 h 98"/>
                <a:gd name="T2" fmla="*/ 141 w 372"/>
                <a:gd name="T3" fmla="*/ 17 h 98"/>
                <a:gd name="T4" fmla="*/ 246 w 372"/>
                <a:gd name="T5" fmla="*/ 2 h 98"/>
                <a:gd name="T6" fmla="*/ 351 w 372"/>
                <a:gd name="T7" fmla="*/ 5 h 98"/>
                <a:gd name="T8" fmla="*/ 372 w 372"/>
                <a:gd name="T9" fmla="*/ 23 h 98"/>
                <a:gd name="T10" fmla="*/ 354 w 372"/>
                <a:gd name="T11" fmla="*/ 44 h 98"/>
                <a:gd name="T12" fmla="*/ 264 w 372"/>
                <a:gd name="T13" fmla="*/ 50 h 98"/>
                <a:gd name="T14" fmla="*/ 168 w 372"/>
                <a:gd name="T15" fmla="*/ 53 h 98"/>
                <a:gd name="T16" fmla="*/ 72 w 372"/>
                <a:gd name="T17" fmla="*/ 77 h 98"/>
                <a:gd name="T18" fmla="*/ 15 w 372"/>
                <a:gd name="T19" fmla="*/ 95 h 98"/>
                <a:gd name="T20" fmla="*/ 0 w 372"/>
                <a:gd name="T21" fmla="*/ 5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Freeform 19"/>
            <p:cNvSpPr>
              <a:spLocks/>
            </p:cNvSpPr>
            <p:nvPr/>
          </p:nvSpPr>
          <p:spPr bwMode="auto">
            <a:xfrm>
              <a:off x="3618" y="308"/>
              <a:ext cx="318" cy="158"/>
            </a:xfrm>
            <a:custGeom>
              <a:avLst/>
              <a:gdLst>
                <a:gd name="T0" fmla="*/ 0 w 318"/>
                <a:gd name="T1" fmla="*/ 158 h 158"/>
                <a:gd name="T2" fmla="*/ 12 w 318"/>
                <a:gd name="T3" fmla="*/ 137 h 158"/>
                <a:gd name="T4" fmla="*/ 162 w 318"/>
                <a:gd name="T5" fmla="*/ 71 h 158"/>
                <a:gd name="T6" fmla="*/ 249 w 318"/>
                <a:gd name="T7" fmla="*/ 20 h 158"/>
                <a:gd name="T8" fmla="*/ 285 w 318"/>
                <a:gd name="T9" fmla="*/ 2 h 158"/>
                <a:gd name="T10" fmla="*/ 309 w 318"/>
                <a:gd name="T11" fmla="*/ 11 h 158"/>
                <a:gd name="T12" fmla="*/ 303 w 318"/>
                <a:gd name="T13" fmla="*/ 47 h 158"/>
                <a:gd name="T14" fmla="*/ 219 w 318"/>
                <a:gd name="T15" fmla="*/ 89 h 158"/>
                <a:gd name="T16" fmla="*/ 108 w 318"/>
                <a:gd name="T17" fmla="*/ 140 h 158"/>
                <a:gd name="T18" fmla="*/ 57 w 318"/>
                <a:gd name="T19" fmla="*/ 152 h 158"/>
                <a:gd name="T20" fmla="*/ 0 w 318"/>
                <a:gd name="T2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2" name="Freeform 20"/>
            <p:cNvSpPr>
              <a:spLocks/>
            </p:cNvSpPr>
            <p:nvPr/>
          </p:nvSpPr>
          <p:spPr bwMode="auto">
            <a:xfrm>
              <a:off x="3413" y="291"/>
              <a:ext cx="380" cy="174"/>
            </a:xfrm>
            <a:custGeom>
              <a:avLst/>
              <a:gdLst>
                <a:gd name="T0" fmla="*/ 3 w 380"/>
                <a:gd name="T1" fmla="*/ 165 h 174"/>
                <a:gd name="T2" fmla="*/ 129 w 380"/>
                <a:gd name="T3" fmla="*/ 93 h 174"/>
                <a:gd name="T4" fmla="*/ 261 w 380"/>
                <a:gd name="T5" fmla="*/ 30 h 174"/>
                <a:gd name="T6" fmla="*/ 351 w 380"/>
                <a:gd name="T7" fmla="*/ 0 h 174"/>
                <a:gd name="T8" fmla="*/ 378 w 380"/>
                <a:gd name="T9" fmla="*/ 27 h 174"/>
                <a:gd name="T10" fmla="*/ 336 w 380"/>
                <a:gd name="T11" fmla="*/ 51 h 174"/>
                <a:gd name="T12" fmla="*/ 291 w 380"/>
                <a:gd name="T13" fmla="*/ 60 h 174"/>
                <a:gd name="T14" fmla="*/ 240 w 380"/>
                <a:gd name="T15" fmla="*/ 75 h 174"/>
                <a:gd name="T16" fmla="*/ 189 w 380"/>
                <a:gd name="T17" fmla="*/ 120 h 174"/>
                <a:gd name="T18" fmla="*/ 102 w 380"/>
                <a:gd name="T19" fmla="*/ 174 h 174"/>
                <a:gd name="T20" fmla="*/ 0 w 380"/>
                <a:gd name="T21" fmla="*/ 162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Freeform 21"/>
            <p:cNvSpPr>
              <a:spLocks/>
            </p:cNvSpPr>
            <p:nvPr/>
          </p:nvSpPr>
          <p:spPr bwMode="auto">
            <a:xfrm>
              <a:off x="4178" y="187"/>
              <a:ext cx="523" cy="69"/>
            </a:xfrm>
            <a:custGeom>
              <a:avLst/>
              <a:gdLst>
                <a:gd name="T0" fmla="*/ 84 w 523"/>
                <a:gd name="T1" fmla="*/ 11 h 69"/>
                <a:gd name="T2" fmla="*/ 27 w 523"/>
                <a:gd name="T3" fmla="*/ 5 h 69"/>
                <a:gd name="T4" fmla="*/ 9 w 523"/>
                <a:gd name="T5" fmla="*/ 35 h 69"/>
                <a:gd name="T6" fmla="*/ 81 w 523"/>
                <a:gd name="T7" fmla="*/ 56 h 69"/>
                <a:gd name="T8" fmla="*/ 255 w 523"/>
                <a:gd name="T9" fmla="*/ 68 h 69"/>
                <a:gd name="T10" fmla="*/ 432 w 523"/>
                <a:gd name="T11" fmla="*/ 50 h 69"/>
                <a:gd name="T12" fmla="*/ 513 w 523"/>
                <a:gd name="T13" fmla="*/ 5 h 69"/>
                <a:gd name="T14" fmla="*/ 372 w 523"/>
                <a:gd name="T15" fmla="*/ 20 h 69"/>
                <a:gd name="T16" fmla="*/ 141 w 523"/>
                <a:gd name="T17" fmla="*/ 14 h 69"/>
                <a:gd name="T18" fmla="*/ 84 w 523"/>
                <a:gd name="T19" fmla="*/ 11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Freeform 22"/>
            <p:cNvSpPr>
              <a:spLocks/>
            </p:cNvSpPr>
            <p:nvPr/>
          </p:nvSpPr>
          <p:spPr bwMode="auto">
            <a:xfrm>
              <a:off x="4689" y="186"/>
              <a:ext cx="537" cy="120"/>
            </a:xfrm>
            <a:custGeom>
              <a:avLst/>
              <a:gdLst>
                <a:gd name="T0" fmla="*/ 23 w 537"/>
                <a:gd name="T1" fmla="*/ 6 h 120"/>
                <a:gd name="T2" fmla="*/ 188 w 537"/>
                <a:gd name="T3" fmla="*/ 3 h 120"/>
                <a:gd name="T4" fmla="*/ 323 w 537"/>
                <a:gd name="T5" fmla="*/ 27 h 120"/>
                <a:gd name="T6" fmla="*/ 464 w 537"/>
                <a:gd name="T7" fmla="*/ 69 h 120"/>
                <a:gd name="T8" fmla="*/ 521 w 537"/>
                <a:gd name="T9" fmla="*/ 90 h 120"/>
                <a:gd name="T10" fmla="*/ 533 w 537"/>
                <a:gd name="T11" fmla="*/ 105 h 120"/>
                <a:gd name="T12" fmla="*/ 497 w 537"/>
                <a:gd name="T13" fmla="*/ 120 h 120"/>
                <a:gd name="T14" fmla="*/ 452 w 537"/>
                <a:gd name="T15" fmla="*/ 108 h 120"/>
                <a:gd name="T16" fmla="*/ 350 w 537"/>
                <a:gd name="T17" fmla="*/ 72 h 120"/>
                <a:gd name="T18" fmla="*/ 158 w 537"/>
                <a:gd name="T19" fmla="*/ 39 h 120"/>
                <a:gd name="T20" fmla="*/ 50 w 537"/>
                <a:gd name="T21" fmla="*/ 39 h 120"/>
                <a:gd name="T22" fmla="*/ 23 w 537"/>
                <a:gd name="T23" fmla="*/ 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5" name="Freeform 23"/>
            <p:cNvSpPr>
              <a:spLocks/>
            </p:cNvSpPr>
            <p:nvPr/>
          </p:nvSpPr>
          <p:spPr bwMode="auto">
            <a:xfrm>
              <a:off x="4968" y="312"/>
              <a:ext cx="800" cy="143"/>
            </a:xfrm>
            <a:custGeom>
              <a:avLst/>
              <a:gdLst>
                <a:gd name="T0" fmla="*/ 800 w 800"/>
                <a:gd name="T1" fmla="*/ 24 h 143"/>
                <a:gd name="T2" fmla="*/ 782 w 800"/>
                <a:gd name="T3" fmla="*/ 15 h 143"/>
                <a:gd name="T4" fmla="*/ 659 w 800"/>
                <a:gd name="T5" fmla="*/ 63 h 143"/>
                <a:gd name="T6" fmla="*/ 500 w 800"/>
                <a:gd name="T7" fmla="*/ 84 h 143"/>
                <a:gd name="T8" fmla="*/ 326 w 800"/>
                <a:gd name="T9" fmla="*/ 69 h 143"/>
                <a:gd name="T10" fmla="*/ 98 w 800"/>
                <a:gd name="T11" fmla="*/ 21 h 143"/>
                <a:gd name="T12" fmla="*/ 11 w 800"/>
                <a:gd name="T13" fmla="*/ 6 h 143"/>
                <a:gd name="T14" fmla="*/ 32 w 800"/>
                <a:gd name="T15" fmla="*/ 60 h 143"/>
                <a:gd name="T16" fmla="*/ 155 w 800"/>
                <a:gd name="T17" fmla="*/ 96 h 143"/>
                <a:gd name="T18" fmla="*/ 410 w 800"/>
                <a:gd name="T19" fmla="*/ 138 h 143"/>
                <a:gd name="T20" fmla="*/ 596 w 800"/>
                <a:gd name="T21" fmla="*/ 129 h 143"/>
                <a:gd name="T22" fmla="*/ 737 w 800"/>
                <a:gd name="T23" fmla="*/ 90 h 143"/>
                <a:gd name="T24" fmla="*/ 788 w 800"/>
                <a:gd name="T25" fmla="*/ 69 h 143"/>
                <a:gd name="T26" fmla="*/ 800 w 800"/>
                <a:gd name="T27" fmla="*/ 2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6" name="Freeform 24"/>
            <p:cNvSpPr>
              <a:spLocks/>
            </p:cNvSpPr>
            <p:nvPr/>
          </p:nvSpPr>
          <p:spPr bwMode="auto">
            <a:xfrm>
              <a:off x="5318" y="240"/>
              <a:ext cx="402" cy="115"/>
            </a:xfrm>
            <a:custGeom>
              <a:avLst/>
              <a:gdLst>
                <a:gd name="T0" fmla="*/ 402 w 402"/>
                <a:gd name="T1" fmla="*/ 0 h 115"/>
                <a:gd name="T2" fmla="*/ 384 w 402"/>
                <a:gd name="T3" fmla="*/ 12 h 115"/>
                <a:gd name="T4" fmla="*/ 276 w 402"/>
                <a:gd name="T5" fmla="*/ 51 h 115"/>
                <a:gd name="T6" fmla="*/ 165 w 402"/>
                <a:gd name="T7" fmla="*/ 66 h 115"/>
                <a:gd name="T8" fmla="*/ 51 w 402"/>
                <a:gd name="T9" fmla="*/ 57 h 115"/>
                <a:gd name="T10" fmla="*/ 15 w 402"/>
                <a:gd name="T11" fmla="*/ 54 h 115"/>
                <a:gd name="T12" fmla="*/ 3 w 402"/>
                <a:gd name="T13" fmla="*/ 69 h 115"/>
                <a:gd name="T14" fmla="*/ 9 w 402"/>
                <a:gd name="T15" fmla="*/ 93 h 115"/>
                <a:gd name="T16" fmla="*/ 54 w 402"/>
                <a:gd name="T17" fmla="*/ 102 h 115"/>
                <a:gd name="T18" fmla="*/ 198 w 402"/>
                <a:gd name="T19" fmla="*/ 111 h 115"/>
                <a:gd name="T20" fmla="*/ 336 w 402"/>
                <a:gd name="T21" fmla="*/ 75 h 115"/>
                <a:gd name="T22" fmla="*/ 375 w 402"/>
                <a:gd name="T23" fmla="*/ 54 h 115"/>
                <a:gd name="T24" fmla="*/ 402 w 402"/>
                <a:gd name="T25" fmla="*/ 0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 name="Group 25"/>
          <p:cNvGrpSpPr>
            <a:grpSpLocks/>
          </p:cNvGrpSpPr>
          <p:nvPr/>
        </p:nvGrpSpPr>
        <p:grpSpPr bwMode="auto">
          <a:xfrm>
            <a:off x="20638" y="6161088"/>
            <a:ext cx="9169400" cy="138112"/>
            <a:chOff x="0" y="4032"/>
            <a:chExt cx="5776" cy="87"/>
          </a:xfrm>
        </p:grpSpPr>
        <p:sp>
          <p:nvSpPr>
            <p:cNvPr id="28" name="Freeform 26"/>
            <p:cNvSpPr>
              <a:spLocks/>
            </p:cNvSpPr>
            <p:nvPr/>
          </p:nvSpPr>
          <p:spPr bwMode="auto">
            <a:xfrm>
              <a:off x="4041" y="4047"/>
              <a:ext cx="1735" cy="72"/>
            </a:xfrm>
            <a:custGeom>
              <a:avLst/>
              <a:gdLst>
                <a:gd name="T0" fmla="*/ 165 w 1735"/>
                <a:gd name="T1" fmla="*/ 6 h 72"/>
                <a:gd name="T2" fmla="*/ 450 w 1735"/>
                <a:gd name="T3" fmla="*/ 3 h 72"/>
                <a:gd name="T4" fmla="*/ 714 w 1735"/>
                <a:gd name="T5" fmla="*/ 12 h 72"/>
                <a:gd name="T6" fmla="*/ 957 w 1735"/>
                <a:gd name="T7" fmla="*/ 24 h 72"/>
                <a:gd name="T8" fmla="*/ 1173 w 1735"/>
                <a:gd name="T9" fmla="*/ 24 h 72"/>
                <a:gd name="T10" fmla="*/ 1473 w 1735"/>
                <a:gd name="T11" fmla="*/ 15 h 72"/>
                <a:gd name="T12" fmla="*/ 1617 w 1735"/>
                <a:gd name="T13" fmla="*/ 0 h 72"/>
                <a:gd name="T14" fmla="*/ 1719 w 1735"/>
                <a:gd name="T15" fmla="*/ 15 h 72"/>
                <a:gd name="T16" fmla="*/ 1716 w 1735"/>
                <a:gd name="T17" fmla="*/ 66 h 72"/>
                <a:gd name="T18" fmla="*/ 1632 w 1735"/>
                <a:gd name="T19" fmla="*/ 51 h 72"/>
                <a:gd name="T20" fmla="*/ 1407 w 1735"/>
                <a:gd name="T21" fmla="*/ 51 h 72"/>
                <a:gd name="T22" fmla="*/ 1191 w 1735"/>
                <a:gd name="T23" fmla="*/ 48 h 72"/>
                <a:gd name="T24" fmla="*/ 870 w 1735"/>
                <a:gd name="T25" fmla="*/ 60 h 72"/>
                <a:gd name="T26" fmla="*/ 492 w 1735"/>
                <a:gd name="T27" fmla="*/ 48 h 72"/>
                <a:gd name="T28" fmla="*/ 291 w 1735"/>
                <a:gd name="T29" fmla="*/ 27 h 72"/>
                <a:gd name="T30" fmla="*/ 21 w 1735"/>
                <a:gd name="T31" fmla="*/ 36 h 72"/>
                <a:gd name="T32" fmla="*/ 165 w 1735"/>
                <a:gd name="T33" fmla="*/ 6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Freeform 27"/>
            <p:cNvSpPr>
              <a:spLocks/>
            </p:cNvSpPr>
            <p:nvPr/>
          </p:nvSpPr>
          <p:spPr bwMode="auto">
            <a:xfrm>
              <a:off x="1727" y="4038"/>
              <a:ext cx="2655" cy="60"/>
            </a:xfrm>
            <a:custGeom>
              <a:avLst/>
              <a:gdLst>
                <a:gd name="T0" fmla="*/ 2641 w 2655"/>
                <a:gd name="T1" fmla="*/ 6 h 60"/>
                <a:gd name="T2" fmla="*/ 2620 w 2655"/>
                <a:gd name="T3" fmla="*/ 30 h 60"/>
                <a:gd name="T4" fmla="*/ 2368 w 2655"/>
                <a:gd name="T5" fmla="*/ 45 h 60"/>
                <a:gd name="T6" fmla="*/ 2023 w 2655"/>
                <a:gd name="T7" fmla="*/ 60 h 60"/>
                <a:gd name="T8" fmla="*/ 1786 w 2655"/>
                <a:gd name="T9" fmla="*/ 48 h 60"/>
                <a:gd name="T10" fmla="*/ 1525 w 2655"/>
                <a:gd name="T11" fmla="*/ 36 h 60"/>
                <a:gd name="T12" fmla="*/ 1195 w 2655"/>
                <a:gd name="T13" fmla="*/ 45 h 60"/>
                <a:gd name="T14" fmla="*/ 817 w 2655"/>
                <a:gd name="T15" fmla="*/ 39 h 60"/>
                <a:gd name="T16" fmla="*/ 499 w 2655"/>
                <a:gd name="T17" fmla="*/ 27 h 60"/>
                <a:gd name="T18" fmla="*/ 136 w 2655"/>
                <a:gd name="T19" fmla="*/ 39 h 60"/>
                <a:gd name="T20" fmla="*/ 10 w 2655"/>
                <a:gd name="T21" fmla="*/ 33 h 60"/>
                <a:gd name="T22" fmla="*/ 76 w 2655"/>
                <a:gd name="T23" fmla="*/ 24 h 60"/>
                <a:gd name="T24" fmla="*/ 310 w 2655"/>
                <a:gd name="T25" fmla="*/ 18 h 60"/>
                <a:gd name="T26" fmla="*/ 544 w 2655"/>
                <a:gd name="T27" fmla="*/ 0 h 60"/>
                <a:gd name="T28" fmla="*/ 853 w 2655"/>
                <a:gd name="T29" fmla="*/ 21 h 60"/>
                <a:gd name="T30" fmla="*/ 1114 w 2655"/>
                <a:gd name="T31" fmla="*/ 21 h 60"/>
                <a:gd name="T32" fmla="*/ 1399 w 2655"/>
                <a:gd name="T33" fmla="*/ 3 h 60"/>
                <a:gd name="T34" fmla="*/ 1588 w 2655"/>
                <a:gd name="T35" fmla="*/ 9 h 60"/>
                <a:gd name="T36" fmla="*/ 1807 w 2655"/>
                <a:gd name="T37" fmla="*/ 21 h 60"/>
                <a:gd name="T38" fmla="*/ 2035 w 2655"/>
                <a:gd name="T39" fmla="*/ 12 h 60"/>
                <a:gd name="T40" fmla="*/ 2290 w 2655"/>
                <a:gd name="T41" fmla="*/ 18 h 60"/>
                <a:gd name="T42" fmla="*/ 2596 w 2655"/>
                <a:gd name="T43" fmla="*/ 3 h 60"/>
                <a:gd name="T44" fmla="*/ 2641 w 2655"/>
                <a:gd name="T45" fmla="*/ 6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Freeform 28"/>
            <p:cNvSpPr>
              <a:spLocks/>
            </p:cNvSpPr>
            <p:nvPr/>
          </p:nvSpPr>
          <p:spPr bwMode="auto">
            <a:xfrm>
              <a:off x="0" y="4032"/>
              <a:ext cx="2041" cy="62"/>
            </a:xfrm>
            <a:custGeom>
              <a:avLst/>
              <a:gdLst>
                <a:gd name="T0" fmla="*/ 1893 w 2041"/>
                <a:gd name="T1" fmla="*/ 39 h 62"/>
                <a:gd name="T2" fmla="*/ 1578 w 2041"/>
                <a:gd name="T3" fmla="*/ 45 h 62"/>
                <a:gd name="T4" fmla="*/ 1011 w 2041"/>
                <a:gd name="T5" fmla="*/ 60 h 62"/>
                <a:gd name="T6" fmla="*/ 438 w 2041"/>
                <a:gd name="T7" fmla="*/ 57 h 62"/>
                <a:gd name="T8" fmla="*/ 0 w 2041"/>
                <a:gd name="T9" fmla="*/ 36 h 62"/>
                <a:gd name="T10" fmla="*/ 0 w 2041"/>
                <a:gd name="T11" fmla="*/ 3 h 62"/>
                <a:gd name="T12" fmla="*/ 210 w 2041"/>
                <a:gd name="T13" fmla="*/ 18 h 62"/>
                <a:gd name="T14" fmla="*/ 474 w 2041"/>
                <a:gd name="T15" fmla="*/ 21 h 62"/>
                <a:gd name="T16" fmla="*/ 678 w 2041"/>
                <a:gd name="T17" fmla="*/ 9 h 62"/>
                <a:gd name="T18" fmla="*/ 897 w 2041"/>
                <a:gd name="T19" fmla="*/ 9 h 62"/>
                <a:gd name="T20" fmla="*/ 1167 w 2041"/>
                <a:gd name="T21" fmla="*/ 30 h 62"/>
                <a:gd name="T22" fmla="*/ 1500 w 2041"/>
                <a:gd name="T23" fmla="*/ 24 h 62"/>
                <a:gd name="T24" fmla="*/ 1758 w 2041"/>
                <a:gd name="T25" fmla="*/ 3 h 62"/>
                <a:gd name="T26" fmla="*/ 1938 w 2041"/>
                <a:gd name="T27" fmla="*/ 18 h 62"/>
                <a:gd name="T28" fmla="*/ 2034 w 2041"/>
                <a:gd name="T29" fmla="*/ 33 h 62"/>
                <a:gd name="T30" fmla="*/ 1893 w 2041"/>
                <a:gd name="T31" fmla="*/ 39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1773" name="Rectangle 29"/>
          <p:cNvSpPr>
            <a:spLocks noGrp="1" noChangeArrowheads="1"/>
          </p:cNvSpPr>
          <p:nvPr>
            <p:ph type="ctrTitle" sz="quarter"/>
          </p:nvPr>
        </p:nvSpPr>
        <p:spPr>
          <a:xfrm>
            <a:off x="685800" y="1868488"/>
            <a:ext cx="7772400" cy="1600200"/>
          </a:xfrm>
        </p:spPr>
        <p:txBody>
          <a:bodyPr anchorCtr="1"/>
          <a:lstStyle>
            <a:lvl1pPr>
              <a:defRPr/>
            </a:lvl1pPr>
          </a:lstStyle>
          <a:p>
            <a:pPr lvl="0"/>
            <a:r>
              <a:rPr lang="en-US" altLang="en-US" noProof="0" smtClean="0"/>
              <a:t>Click to edit Master title style</a:t>
            </a:r>
            <a:endParaRPr lang="en-GB" altLang="en-US" noProof="0" smtClean="0"/>
          </a:p>
        </p:txBody>
      </p:sp>
      <p:sp>
        <p:nvSpPr>
          <p:cNvPr id="31774" name="Rectangle 30"/>
          <p:cNvSpPr>
            <a:spLocks noGrp="1" noChangeArrowheads="1"/>
          </p:cNvSpPr>
          <p:nvPr>
            <p:ph type="subTitle" sz="quarter" idx="1"/>
          </p:nvPr>
        </p:nvSpPr>
        <p:spPr>
          <a:xfrm>
            <a:off x="1273175" y="3729038"/>
            <a:ext cx="6400800" cy="1371600"/>
          </a:xfrm>
        </p:spPr>
        <p:txBody>
          <a:bodyPr anchorCtr="1"/>
          <a:lstStyle>
            <a:lvl1pPr marL="0" indent="0" algn="ctr">
              <a:buFontTx/>
              <a:buNone/>
              <a:defRPr/>
            </a:lvl1pPr>
          </a:lstStyle>
          <a:p>
            <a:pPr lvl="0"/>
            <a:r>
              <a:rPr lang="en-US" altLang="en-US" noProof="0" smtClean="0"/>
              <a:t>Click to edit Master subtitle style</a:t>
            </a:r>
            <a:endParaRPr lang="en-GB" altLang="en-US" noProof="0" smtClean="0"/>
          </a:p>
        </p:txBody>
      </p:sp>
      <p:sp>
        <p:nvSpPr>
          <p:cNvPr id="31" name="Rectangle 31"/>
          <p:cNvSpPr>
            <a:spLocks noGrp="1" noChangeArrowheads="1"/>
          </p:cNvSpPr>
          <p:nvPr>
            <p:ph type="dt" sz="quarter" idx="10"/>
          </p:nvPr>
        </p:nvSpPr>
        <p:spPr>
          <a:xfrm>
            <a:off x="685800" y="6348413"/>
            <a:ext cx="1905000" cy="457200"/>
          </a:xfrm>
        </p:spPr>
        <p:txBody>
          <a:bodyPr/>
          <a:lstStyle>
            <a:lvl1pPr>
              <a:defRPr smtClean="0"/>
            </a:lvl1pPr>
          </a:lstStyle>
          <a:p>
            <a:pPr>
              <a:defRPr/>
            </a:pPr>
            <a:endParaRPr lang="en-GB" altLang="en-US"/>
          </a:p>
        </p:txBody>
      </p:sp>
      <p:sp>
        <p:nvSpPr>
          <p:cNvPr id="32" name="Rectangle 32"/>
          <p:cNvSpPr>
            <a:spLocks noGrp="1" noChangeArrowheads="1"/>
          </p:cNvSpPr>
          <p:nvPr>
            <p:ph type="ftr" sz="quarter" idx="11"/>
          </p:nvPr>
        </p:nvSpPr>
        <p:spPr>
          <a:xfrm>
            <a:off x="3124200" y="6348413"/>
            <a:ext cx="2895600" cy="457200"/>
          </a:xfrm>
        </p:spPr>
        <p:txBody>
          <a:bodyPr/>
          <a:lstStyle>
            <a:lvl1pPr>
              <a:defRPr smtClean="0"/>
            </a:lvl1pPr>
          </a:lstStyle>
          <a:p>
            <a:pPr>
              <a:defRPr/>
            </a:pPr>
            <a:endParaRPr lang="en-GB" altLang="en-US"/>
          </a:p>
        </p:txBody>
      </p:sp>
      <p:sp>
        <p:nvSpPr>
          <p:cNvPr id="33" name="Rectangle 33"/>
          <p:cNvSpPr>
            <a:spLocks noGrp="1" noChangeArrowheads="1"/>
          </p:cNvSpPr>
          <p:nvPr>
            <p:ph type="sldNum" sz="quarter" idx="12"/>
          </p:nvPr>
        </p:nvSpPr>
        <p:spPr>
          <a:xfrm>
            <a:off x="6553200" y="6348413"/>
            <a:ext cx="1905000" cy="457200"/>
          </a:xfrm>
        </p:spPr>
        <p:txBody>
          <a:bodyPr/>
          <a:lstStyle>
            <a:lvl1pPr>
              <a:defRPr smtClean="0"/>
            </a:lvl1pPr>
          </a:lstStyle>
          <a:p>
            <a:pPr>
              <a:defRPr/>
            </a:pPr>
            <a:fld id="{500F6143-A45B-4084-A0B8-5252074071DC}" type="slidenum">
              <a:rPr lang="en-GB" altLang="en-US" smtClean="0"/>
              <a:pPr>
                <a:defRPr/>
              </a:pPr>
              <a:t>‹#›</a:t>
            </a:fld>
            <a:endParaRPr lang="en-GB" altLang="en-US"/>
          </a:p>
        </p:txBody>
      </p:sp>
    </p:spTree>
    <p:extLst>
      <p:ext uri="{BB962C8B-B14F-4D97-AF65-F5344CB8AC3E}">
        <p14:creationId xmlns:p14="http://schemas.microsoft.com/office/powerpoint/2010/main" val="2654953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33"/>
          <p:cNvSpPr>
            <a:spLocks noGrp="1" noChangeArrowheads="1"/>
          </p:cNvSpPr>
          <p:nvPr>
            <p:ph type="sldNum" sz="quarter" idx="12"/>
          </p:nvPr>
        </p:nvSpPr>
        <p:spPr>
          <a:ln/>
        </p:spPr>
        <p:txBody>
          <a:bodyPr/>
          <a:lstStyle>
            <a:lvl1pPr>
              <a:defRPr/>
            </a:lvl1pPr>
          </a:lstStyle>
          <a:p>
            <a:pPr>
              <a:defRPr/>
            </a:pPr>
            <a:fld id="{16A34EC4-4AC1-4F5F-941B-EC5BDC1E1545}" type="slidenum">
              <a:rPr lang="en-GB" altLang="en-US" smtClean="0"/>
              <a:pPr>
                <a:defRPr/>
              </a:pPr>
              <a:t>‹#›</a:t>
            </a:fld>
            <a:endParaRPr lang="en-GB" altLang="en-US"/>
          </a:p>
        </p:txBody>
      </p:sp>
    </p:spTree>
    <p:extLst>
      <p:ext uri="{BB962C8B-B14F-4D97-AF65-F5344CB8AC3E}">
        <p14:creationId xmlns:p14="http://schemas.microsoft.com/office/powerpoint/2010/main" val="919195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8350"/>
            <a:ext cx="1943100" cy="5327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8350"/>
            <a:ext cx="5676900" cy="5327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33"/>
          <p:cNvSpPr>
            <a:spLocks noGrp="1" noChangeArrowheads="1"/>
          </p:cNvSpPr>
          <p:nvPr>
            <p:ph type="sldNum" sz="quarter" idx="12"/>
          </p:nvPr>
        </p:nvSpPr>
        <p:spPr>
          <a:ln/>
        </p:spPr>
        <p:txBody>
          <a:bodyPr/>
          <a:lstStyle>
            <a:lvl1pPr>
              <a:defRPr/>
            </a:lvl1pPr>
          </a:lstStyle>
          <a:p>
            <a:pPr>
              <a:defRPr/>
            </a:pPr>
            <a:fld id="{666B1E4F-8115-48CA-B020-EE443B12010E}" type="slidenum">
              <a:rPr lang="en-GB" altLang="en-US" smtClean="0"/>
              <a:pPr>
                <a:defRPr/>
              </a:pPr>
              <a:t>‹#›</a:t>
            </a:fld>
            <a:endParaRPr lang="en-GB" altLang="en-US"/>
          </a:p>
        </p:txBody>
      </p:sp>
    </p:spTree>
    <p:extLst>
      <p:ext uri="{BB962C8B-B14F-4D97-AF65-F5344CB8AC3E}">
        <p14:creationId xmlns:p14="http://schemas.microsoft.com/office/powerpoint/2010/main" val="2255090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9050" y="1109663"/>
            <a:ext cx="9156700" cy="757237"/>
            <a:chOff x="0" y="0"/>
            <a:chExt cx="5768" cy="477"/>
          </a:xfrm>
        </p:grpSpPr>
        <p:sp>
          <p:nvSpPr>
            <p:cNvPr id="5" name="Freeform 3"/>
            <p:cNvSpPr>
              <a:spLocks/>
            </p:cNvSpPr>
            <p:nvPr/>
          </p:nvSpPr>
          <p:spPr bwMode="auto">
            <a:xfrm>
              <a:off x="5" y="0"/>
              <a:ext cx="5763" cy="477"/>
            </a:xfrm>
            <a:custGeom>
              <a:avLst/>
              <a:gdLst>
                <a:gd name="T0" fmla="*/ 0 w 5763"/>
                <a:gd name="T1" fmla="*/ 450 h 477"/>
                <a:gd name="T2" fmla="*/ 3 w 5763"/>
                <a:gd name="T3" fmla="*/ 0 h 477"/>
                <a:gd name="T4" fmla="*/ 5763 w 5763"/>
                <a:gd name="T5" fmla="*/ 0 h 477"/>
                <a:gd name="T6" fmla="*/ 5763 w 5763"/>
                <a:gd name="T7" fmla="*/ 465 h 477"/>
                <a:gd name="T8" fmla="*/ 4821 w 5763"/>
                <a:gd name="T9" fmla="*/ 477 h 477"/>
                <a:gd name="T10" fmla="*/ 4326 w 5763"/>
                <a:gd name="T11" fmla="*/ 447 h 477"/>
                <a:gd name="T12" fmla="*/ 3783 w 5763"/>
                <a:gd name="T13" fmla="*/ 465 h 477"/>
                <a:gd name="T14" fmla="*/ 3417 w 5763"/>
                <a:gd name="T15" fmla="*/ 456 h 477"/>
                <a:gd name="T16" fmla="*/ 2973 w 5763"/>
                <a:gd name="T17" fmla="*/ 459 h 477"/>
                <a:gd name="T18" fmla="*/ 2451 w 5763"/>
                <a:gd name="T19" fmla="*/ 453 h 477"/>
                <a:gd name="T20" fmla="*/ 2289 w 5763"/>
                <a:gd name="T21" fmla="*/ 441 h 477"/>
                <a:gd name="T22" fmla="*/ 2010 w 5763"/>
                <a:gd name="T23" fmla="*/ 453 h 477"/>
                <a:gd name="T24" fmla="*/ 1827 w 5763"/>
                <a:gd name="T25" fmla="*/ 450 h 477"/>
                <a:gd name="T26" fmla="*/ 1215 w 5763"/>
                <a:gd name="T27" fmla="*/ 465 h 477"/>
                <a:gd name="T28" fmla="*/ 660 w 5763"/>
                <a:gd name="T29" fmla="*/ 456 h 477"/>
                <a:gd name="T30" fmla="*/ 0 w 5763"/>
                <a:gd name="T31" fmla="*/ 450 h 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195"/>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Freeform 4"/>
            <p:cNvSpPr>
              <a:spLocks/>
            </p:cNvSpPr>
            <p:nvPr/>
          </p:nvSpPr>
          <p:spPr bwMode="auto">
            <a:xfrm>
              <a:off x="0" y="98"/>
              <a:ext cx="256" cy="253"/>
            </a:xfrm>
            <a:custGeom>
              <a:avLst/>
              <a:gdLst>
                <a:gd name="T0" fmla="*/ 8 w 256"/>
                <a:gd name="T1" fmla="*/ 190 h 253"/>
                <a:gd name="T2" fmla="*/ 71 w 256"/>
                <a:gd name="T3" fmla="*/ 115 h 253"/>
                <a:gd name="T4" fmla="*/ 203 w 256"/>
                <a:gd name="T5" fmla="*/ 16 h 253"/>
                <a:gd name="T6" fmla="*/ 251 w 256"/>
                <a:gd name="T7" fmla="*/ 19 h 253"/>
                <a:gd name="T8" fmla="*/ 236 w 256"/>
                <a:gd name="T9" fmla="*/ 46 h 253"/>
                <a:gd name="T10" fmla="*/ 176 w 256"/>
                <a:gd name="T11" fmla="*/ 82 h 253"/>
                <a:gd name="T12" fmla="*/ 92 w 256"/>
                <a:gd name="T13" fmla="*/ 154 h 253"/>
                <a:gd name="T14" fmla="*/ 23 w 256"/>
                <a:gd name="T15" fmla="*/ 247 h 253"/>
                <a:gd name="T16" fmla="*/ 8 w 256"/>
                <a:gd name="T17" fmla="*/ 190 h 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Freeform 5"/>
            <p:cNvSpPr>
              <a:spLocks/>
            </p:cNvSpPr>
            <p:nvPr/>
          </p:nvSpPr>
          <p:spPr bwMode="auto">
            <a:xfrm>
              <a:off x="56" y="0"/>
              <a:ext cx="708" cy="459"/>
            </a:xfrm>
            <a:custGeom>
              <a:avLst/>
              <a:gdLst>
                <a:gd name="T0" fmla="*/ 0 w 708"/>
                <a:gd name="T1" fmla="*/ 432 h 459"/>
                <a:gd name="T2" fmla="*/ 0 w 708"/>
                <a:gd name="T3" fmla="*/ 453 h 459"/>
                <a:gd name="T4" fmla="*/ 72 w 708"/>
                <a:gd name="T5" fmla="*/ 324 h 459"/>
                <a:gd name="T6" fmla="*/ 198 w 708"/>
                <a:gd name="T7" fmla="*/ 201 h 459"/>
                <a:gd name="T8" fmla="*/ 366 w 708"/>
                <a:gd name="T9" fmla="*/ 102 h 459"/>
                <a:gd name="T10" fmla="*/ 531 w 708"/>
                <a:gd name="T11" fmla="*/ 36 h 459"/>
                <a:gd name="T12" fmla="*/ 609 w 708"/>
                <a:gd name="T13" fmla="*/ 0 h 459"/>
                <a:gd name="T14" fmla="*/ 708 w 708"/>
                <a:gd name="T15" fmla="*/ 3 h 459"/>
                <a:gd name="T16" fmla="*/ 591 w 708"/>
                <a:gd name="T17" fmla="*/ 66 h 459"/>
                <a:gd name="T18" fmla="*/ 417 w 708"/>
                <a:gd name="T19" fmla="*/ 126 h 459"/>
                <a:gd name="T20" fmla="*/ 237 w 708"/>
                <a:gd name="T21" fmla="*/ 231 h 459"/>
                <a:gd name="T22" fmla="*/ 117 w 708"/>
                <a:gd name="T23" fmla="*/ 345 h 459"/>
                <a:gd name="T24" fmla="*/ 51 w 708"/>
                <a:gd name="T25" fmla="*/ 459 h 459"/>
                <a:gd name="T26" fmla="*/ 0 w 708"/>
                <a:gd name="T27" fmla="*/ 45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8" name="Freeform 6"/>
            <p:cNvSpPr>
              <a:spLocks/>
            </p:cNvSpPr>
            <p:nvPr/>
          </p:nvSpPr>
          <p:spPr bwMode="auto">
            <a:xfrm>
              <a:off x="131" y="269"/>
              <a:ext cx="251" cy="194"/>
            </a:xfrm>
            <a:custGeom>
              <a:avLst/>
              <a:gdLst>
                <a:gd name="T0" fmla="*/ 21 w 251"/>
                <a:gd name="T1" fmla="*/ 163 h 194"/>
                <a:gd name="T2" fmla="*/ 9 w 251"/>
                <a:gd name="T3" fmla="*/ 184 h 194"/>
                <a:gd name="T4" fmla="*/ 75 w 251"/>
                <a:gd name="T5" fmla="*/ 103 h 194"/>
                <a:gd name="T6" fmla="*/ 165 w 251"/>
                <a:gd name="T7" fmla="*/ 28 h 194"/>
                <a:gd name="T8" fmla="*/ 207 w 251"/>
                <a:gd name="T9" fmla="*/ 7 h 194"/>
                <a:gd name="T10" fmla="*/ 246 w 251"/>
                <a:gd name="T11" fmla="*/ 4 h 194"/>
                <a:gd name="T12" fmla="*/ 237 w 251"/>
                <a:gd name="T13" fmla="*/ 34 h 194"/>
                <a:gd name="T14" fmla="*/ 183 w 251"/>
                <a:gd name="T15" fmla="*/ 61 h 194"/>
                <a:gd name="T16" fmla="*/ 108 w 251"/>
                <a:gd name="T17" fmla="*/ 124 h 194"/>
                <a:gd name="T18" fmla="*/ 54 w 251"/>
                <a:gd name="T19" fmla="*/ 190 h 194"/>
                <a:gd name="T20" fmla="*/ 6 w 251"/>
                <a:gd name="T21" fmla="*/ 184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Freeform 7"/>
            <p:cNvSpPr>
              <a:spLocks/>
            </p:cNvSpPr>
            <p:nvPr/>
          </p:nvSpPr>
          <p:spPr bwMode="auto">
            <a:xfrm>
              <a:off x="341" y="0"/>
              <a:ext cx="159" cy="72"/>
            </a:xfrm>
            <a:custGeom>
              <a:avLst/>
              <a:gdLst>
                <a:gd name="T0" fmla="*/ 99 w 159"/>
                <a:gd name="T1" fmla="*/ 0 h 72"/>
                <a:gd name="T2" fmla="*/ 15 w 159"/>
                <a:gd name="T3" fmla="*/ 36 h 72"/>
                <a:gd name="T4" fmla="*/ 6 w 159"/>
                <a:gd name="T5" fmla="*/ 60 h 72"/>
                <a:gd name="T6" fmla="*/ 36 w 159"/>
                <a:gd name="T7" fmla="*/ 69 h 72"/>
                <a:gd name="T8" fmla="*/ 87 w 159"/>
                <a:gd name="T9" fmla="*/ 42 h 72"/>
                <a:gd name="T10" fmla="*/ 159 w 159"/>
                <a:gd name="T11" fmla="*/ 0 h 72"/>
                <a:gd name="T12" fmla="*/ 99 w 159"/>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Freeform 8"/>
            <p:cNvSpPr>
              <a:spLocks/>
            </p:cNvSpPr>
            <p:nvPr/>
          </p:nvSpPr>
          <p:spPr bwMode="auto">
            <a:xfrm>
              <a:off x="488" y="0"/>
              <a:ext cx="455" cy="216"/>
            </a:xfrm>
            <a:custGeom>
              <a:avLst/>
              <a:gdLst>
                <a:gd name="T0" fmla="*/ 395 w 455"/>
                <a:gd name="T1" fmla="*/ 0 h 216"/>
                <a:gd name="T2" fmla="*/ 338 w 455"/>
                <a:gd name="T3" fmla="*/ 48 h 216"/>
                <a:gd name="T4" fmla="*/ 242 w 455"/>
                <a:gd name="T5" fmla="*/ 102 h 216"/>
                <a:gd name="T6" fmla="*/ 104 w 455"/>
                <a:gd name="T7" fmla="*/ 147 h 216"/>
                <a:gd name="T8" fmla="*/ 35 w 455"/>
                <a:gd name="T9" fmla="*/ 168 h 216"/>
                <a:gd name="T10" fmla="*/ 8 w 455"/>
                <a:gd name="T11" fmla="*/ 192 h 216"/>
                <a:gd name="T12" fmla="*/ 8 w 455"/>
                <a:gd name="T13" fmla="*/ 213 h 216"/>
                <a:gd name="T14" fmla="*/ 59 w 455"/>
                <a:gd name="T15" fmla="*/ 213 h 216"/>
                <a:gd name="T16" fmla="*/ 86 w 455"/>
                <a:gd name="T17" fmla="*/ 192 h 216"/>
                <a:gd name="T18" fmla="*/ 173 w 455"/>
                <a:gd name="T19" fmla="*/ 159 h 216"/>
                <a:gd name="T20" fmla="*/ 299 w 455"/>
                <a:gd name="T21" fmla="*/ 126 h 216"/>
                <a:gd name="T22" fmla="*/ 392 w 455"/>
                <a:gd name="T23" fmla="*/ 72 h 216"/>
                <a:gd name="T24" fmla="*/ 455 w 455"/>
                <a:gd name="T25" fmla="*/ 0 h 216"/>
                <a:gd name="T26" fmla="*/ 395 w 455"/>
                <a:gd name="T27" fmla="*/ 0 h 2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Freeform 9"/>
            <p:cNvSpPr>
              <a:spLocks/>
            </p:cNvSpPr>
            <p:nvPr/>
          </p:nvSpPr>
          <p:spPr bwMode="auto">
            <a:xfrm>
              <a:off x="1448" y="37"/>
              <a:ext cx="414" cy="108"/>
            </a:xfrm>
            <a:custGeom>
              <a:avLst/>
              <a:gdLst>
                <a:gd name="T0" fmla="*/ 0 w 414"/>
                <a:gd name="T1" fmla="*/ 11 h 108"/>
                <a:gd name="T2" fmla="*/ 24 w 414"/>
                <a:gd name="T3" fmla="*/ 11 h 108"/>
                <a:gd name="T4" fmla="*/ 156 w 414"/>
                <a:gd name="T5" fmla="*/ 2 h 108"/>
                <a:gd name="T6" fmla="*/ 288 w 414"/>
                <a:gd name="T7" fmla="*/ 23 h 108"/>
                <a:gd name="T8" fmla="*/ 384 w 414"/>
                <a:gd name="T9" fmla="*/ 53 h 108"/>
                <a:gd name="T10" fmla="*/ 411 w 414"/>
                <a:gd name="T11" fmla="*/ 74 h 108"/>
                <a:gd name="T12" fmla="*/ 405 w 414"/>
                <a:gd name="T13" fmla="*/ 104 h 108"/>
                <a:gd name="T14" fmla="*/ 363 w 414"/>
                <a:gd name="T15" fmla="*/ 101 h 108"/>
                <a:gd name="T16" fmla="*/ 294 w 414"/>
                <a:gd name="T17" fmla="*/ 77 h 108"/>
                <a:gd name="T18" fmla="*/ 174 w 414"/>
                <a:gd name="T19" fmla="*/ 50 h 108"/>
                <a:gd name="T20" fmla="*/ 72 w 414"/>
                <a:gd name="T21" fmla="*/ 62 h 108"/>
                <a:gd name="T22" fmla="*/ 36 w 414"/>
                <a:gd name="T23" fmla="*/ 59 h 108"/>
                <a:gd name="T24" fmla="*/ 0 w 414"/>
                <a:gd name="T25" fmla="*/ 11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Freeform 10"/>
            <p:cNvSpPr>
              <a:spLocks/>
            </p:cNvSpPr>
            <p:nvPr/>
          </p:nvSpPr>
          <p:spPr bwMode="auto">
            <a:xfrm>
              <a:off x="1790" y="0"/>
              <a:ext cx="520" cy="225"/>
            </a:xfrm>
            <a:custGeom>
              <a:avLst/>
              <a:gdLst>
                <a:gd name="T0" fmla="*/ 42 w 520"/>
                <a:gd name="T1" fmla="*/ 0 h 225"/>
                <a:gd name="T2" fmla="*/ 12 w 520"/>
                <a:gd name="T3" fmla="*/ 24 h 225"/>
                <a:gd name="T4" fmla="*/ 114 w 520"/>
                <a:gd name="T5" fmla="*/ 54 h 225"/>
                <a:gd name="T6" fmla="*/ 240 w 520"/>
                <a:gd name="T7" fmla="*/ 117 h 225"/>
                <a:gd name="T8" fmla="*/ 333 w 520"/>
                <a:gd name="T9" fmla="*/ 153 h 225"/>
                <a:gd name="T10" fmla="*/ 438 w 520"/>
                <a:gd name="T11" fmla="*/ 219 h 225"/>
                <a:gd name="T12" fmla="*/ 426 w 520"/>
                <a:gd name="T13" fmla="*/ 192 h 225"/>
                <a:gd name="T14" fmla="*/ 441 w 520"/>
                <a:gd name="T15" fmla="*/ 180 h 225"/>
                <a:gd name="T16" fmla="*/ 519 w 520"/>
                <a:gd name="T17" fmla="*/ 216 h 225"/>
                <a:gd name="T18" fmla="*/ 450 w 520"/>
                <a:gd name="T19" fmla="*/ 162 h 225"/>
                <a:gd name="T20" fmla="*/ 381 w 520"/>
                <a:gd name="T21" fmla="*/ 135 h 225"/>
                <a:gd name="T22" fmla="*/ 285 w 520"/>
                <a:gd name="T23" fmla="*/ 84 h 225"/>
                <a:gd name="T24" fmla="*/ 186 w 520"/>
                <a:gd name="T25" fmla="*/ 18 h 225"/>
                <a:gd name="T26" fmla="*/ 123 w 520"/>
                <a:gd name="T27" fmla="*/ 0 h 225"/>
                <a:gd name="T28" fmla="*/ 42 w 520"/>
                <a:gd name="T29" fmla="*/ 0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Freeform 11"/>
            <p:cNvSpPr>
              <a:spLocks/>
            </p:cNvSpPr>
            <p:nvPr/>
          </p:nvSpPr>
          <p:spPr bwMode="auto">
            <a:xfrm>
              <a:off x="1943" y="154"/>
              <a:ext cx="431" cy="233"/>
            </a:xfrm>
            <a:custGeom>
              <a:avLst/>
              <a:gdLst>
                <a:gd name="T0" fmla="*/ 6 w 431"/>
                <a:gd name="T1" fmla="*/ 38 h 233"/>
                <a:gd name="T2" fmla="*/ 9 w 431"/>
                <a:gd name="T3" fmla="*/ 20 h 233"/>
                <a:gd name="T4" fmla="*/ 42 w 431"/>
                <a:gd name="T5" fmla="*/ 2 h 233"/>
                <a:gd name="T6" fmla="*/ 90 w 431"/>
                <a:gd name="T7" fmla="*/ 35 h 233"/>
                <a:gd name="T8" fmla="*/ 189 w 431"/>
                <a:gd name="T9" fmla="*/ 89 h 233"/>
                <a:gd name="T10" fmla="*/ 288 w 431"/>
                <a:gd name="T11" fmla="*/ 140 h 233"/>
                <a:gd name="T12" fmla="*/ 375 w 431"/>
                <a:gd name="T13" fmla="*/ 176 h 233"/>
                <a:gd name="T14" fmla="*/ 396 w 431"/>
                <a:gd name="T15" fmla="*/ 176 h 233"/>
                <a:gd name="T16" fmla="*/ 429 w 431"/>
                <a:gd name="T17" fmla="*/ 212 h 233"/>
                <a:gd name="T18" fmla="*/ 408 w 431"/>
                <a:gd name="T19" fmla="*/ 233 h 233"/>
                <a:gd name="T20" fmla="*/ 333 w 431"/>
                <a:gd name="T21" fmla="*/ 212 h 233"/>
                <a:gd name="T22" fmla="*/ 186 w 431"/>
                <a:gd name="T23" fmla="*/ 143 h 233"/>
                <a:gd name="T24" fmla="*/ 48 w 431"/>
                <a:gd name="T25" fmla="*/ 68 h 233"/>
                <a:gd name="T26" fmla="*/ 6 w 431"/>
                <a:gd name="T27" fmla="*/ 38 h 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Freeform 12"/>
            <p:cNvSpPr>
              <a:spLocks/>
            </p:cNvSpPr>
            <p:nvPr/>
          </p:nvSpPr>
          <p:spPr bwMode="auto">
            <a:xfrm>
              <a:off x="2262" y="87"/>
              <a:ext cx="396" cy="227"/>
            </a:xfrm>
            <a:custGeom>
              <a:avLst/>
              <a:gdLst>
                <a:gd name="T0" fmla="*/ 2 w 396"/>
                <a:gd name="T1" fmla="*/ 9 h 227"/>
                <a:gd name="T2" fmla="*/ 53 w 396"/>
                <a:gd name="T3" fmla="*/ 66 h 227"/>
                <a:gd name="T4" fmla="*/ 176 w 396"/>
                <a:gd name="T5" fmla="*/ 132 h 227"/>
                <a:gd name="T6" fmla="*/ 293 w 396"/>
                <a:gd name="T7" fmla="*/ 189 h 227"/>
                <a:gd name="T8" fmla="*/ 341 w 396"/>
                <a:gd name="T9" fmla="*/ 222 h 227"/>
                <a:gd name="T10" fmla="*/ 377 w 396"/>
                <a:gd name="T11" fmla="*/ 219 h 227"/>
                <a:gd name="T12" fmla="*/ 377 w 396"/>
                <a:gd name="T13" fmla="*/ 180 h 227"/>
                <a:gd name="T14" fmla="*/ 260 w 396"/>
                <a:gd name="T15" fmla="*/ 126 h 227"/>
                <a:gd name="T16" fmla="*/ 113 w 396"/>
                <a:gd name="T17" fmla="*/ 51 h 227"/>
                <a:gd name="T18" fmla="*/ 41 w 396"/>
                <a:gd name="T19" fmla="*/ 9 h 227"/>
                <a:gd name="T20" fmla="*/ 2 w 396"/>
                <a:gd name="T21" fmla="*/ 9 h 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Freeform 13"/>
            <p:cNvSpPr>
              <a:spLocks/>
            </p:cNvSpPr>
            <p:nvPr/>
          </p:nvSpPr>
          <p:spPr bwMode="auto">
            <a:xfrm>
              <a:off x="2264" y="240"/>
              <a:ext cx="516" cy="223"/>
            </a:xfrm>
            <a:custGeom>
              <a:avLst/>
              <a:gdLst>
                <a:gd name="T0" fmla="*/ 3 w 516"/>
                <a:gd name="T1" fmla="*/ 10 h 223"/>
                <a:gd name="T2" fmla="*/ 105 w 516"/>
                <a:gd name="T3" fmla="*/ 97 h 223"/>
                <a:gd name="T4" fmla="*/ 243 w 516"/>
                <a:gd name="T5" fmla="*/ 178 h 223"/>
                <a:gd name="T6" fmla="*/ 357 w 516"/>
                <a:gd name="T7" fmla="*/ 217 h 223"/>
                <a:gd name="T8" fmla="*/ 498 w 516"/>
                <a:gd name="T9" fmla="*/ 214 h 223"/>
                <a:gd name="T10" fmla="*/ 468 w 516"/>
                <a:gd name="T11" fmla="*/ 187 h 223"/>
                <a:gd name="T12" fmla="*/ 309 w 516"/>
                <a:gd name="T13" fmla="*/ 136 h 223"/>
                <a:gd name="T14" fmla="*/ 123 w 516"/>
                <a:gd name="T15" fmla="*/ 34 h 223"/>
                <a:gd name="T16" fmla="*/ 3 w 516"/>
                <a:gd name="T17" fmla="*/ 10 h 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Freeform 14"/>
            <p:cNvSpPr>
              <a:spLocks/>
            </p:cNvSpPr>
            <p:nvPr/>
          </p:nvSpPr>
          <p:spPr bwMode="auto">
            <a:xfrm>
              <a:off x="2723" y="324"/>
              <a:ext cx="414" cy="100"/>
            </a:xfrm>
            <a:custGeom>
              <a:avLst/>
              <a:gdLst>
                <a:gd name="T0" fmla="*/ 69 w 414"/>
                <a:gd name="T1" fmla="*/ 60 h 100"/>
                <a:gd name="T2" fmla="*/ 12 w 414"/>
                <a:gd name="T3" fmla="*/ 42 h 100"/>
                <a:gd name="T4" fmla="*/ 3 w 414"/>
                <a:gd name="T5" fmla="*/ 15 h 100"/>
                <a:gd name="T6" fmla="*/ 30 w 414"/>
                <a:gd name="T7" fmla="*/ 0 h 100"/>
                <a:gd name="T8" fmla="*/ 117 w 414"/>
                <a:gd name="T9" fmla="*/ 18 h 100"/>
                <a:gd name="T10" fmla="*/ 243 w 414"/>
                <a:gd name="T11" fmla="*/ 48 h 100"/>
                <a:gd name="T12" fmla="*/ 387 w 414"/>
                <a:gd name="T13" fmla="*/ 48 h 100"/>
                <a:gd name="T14" fmla="*/ 408 w 414"/>
                <a:gd name="T15" fmla="*/ 54 h 100"/>
                <a:gd name="T16" fmla="*/ 381 w 414"/>
                <a:gd name="T17" fmla="*/ 87 h 100"/>
                <a:gd name="T18" fmla="*/ 318 w 414"/>
                <a:gd name="T19" fmla="*/ 99 h 100"/>
                <a:gd name="T20" fmla="*/ 195 w 414"/>
                <a:gd name="T21" fmla="*/ 93 h 100"/>
                <a:gd name="T22" fmla="*/ 69 w 414"/>
                <a:gd name="T23" fmla="*/ 6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Freeform 15"/>
            <p:cNvSpPr>
              <a:spLocks/>
            </p:cNvSpPr>
            <p:nvPr/>
          </p:nvSpPr>
          <p:spPr bwMode="auto">
            <a:xfrm>
              <a:off x="3165" y="375"/>
              <a:ext cx="150" cy="72"/>
            </a:xfrm>
            <a:custGeom>
              <a:avLst/>
              <a:gdLst>
                <a:gd name="T0" fmla="*/ 3 w 150"/>
                <a:gd name="T1" fmla="*/ 67 h 72"/>
                <a:gd name="T2" fmla="*/ 84 w 150"/>
                <a:gd name="T3" fmla="*/ 19 h 72"/>
                <a:gd name="T4" fmla="*/ 123 w 150"/>
                <a:gd name="T5" fmla="*/ 1 h 72"/>
                <a:gd name="T6" fmla="*/ 150 w 150"/>
                <a:gd name="T7" fmla="*/ 22 h 72"/>
                <a:gd name="T8" fmla="*/ 123 w 150"/>
                <a:gd name="T9" fmla="*/ 55 h 72"/>
                <a:gd name="T10" fmla="*/ 90 w 150"/>
                <a:gd name="T11" fmla="*/ 70 h 72"/>
                <a:gd name="T12" fmla="*/ 0 w 150"/>
                <a:gd name="T13" fmla="*/ 67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Freeform 16"/>
            <p:cNvSpPr>
              <a:spLocks/>
            </p:cNvSpPr>
            <p:nvPr/>
          </p:nvSpPr>
          <p:spPr bwMode="auto">
            <a:xfrm>
              <a:off x="3463" y="267"/>
              <a:ext cx="148" cy="91"/>
            </a:xfrm>
            <a:custGeom>
              <a:avLst/>
              <a:gdLst>
                <a:gd name="T0" fmla="*/ 1 w 148"/>
                <a:gd name="T1" fmla="*/ 69 h 91"/>
                <a:gd name="T2" fmla="*/ 25 w 148"/>
                <a:gd name="T3" fmla="*/ 51 h 91"/>
                <a:gd name="T4" fmla="*/ 100 w 148"/>
                <a:gd name="T5" fmla="*/ 9 h 91"/>
                <a:gd name="T6" fmla="*/ 133 w 148"/>
                <a:gd name="T7" fmla="*/ 3 h 91"/>
                <a:gd name="T8" fmla="*/ 136 w 148"/>
                <a:gd name="T9" fmla="*/ 27 h 91"/>
                <a:gd name="T10" fmla="*/ 61 w 148"/>
                <a:gd name="T11" fmla="*/ 75 h 91"/>
                <a:gd name="T12" fmla="*/ 19 w 148"/>
                <a:gd name="T13" fmla="*/ 90 h 91"/>
                <a:gd name="T14" fmla="*/ 1 w 148"/>
                <a:gd name="T15" fmla="*/ 69 h 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Freeform 17"/>
            <p:cNvSpPr>
              <a:spLocks/>
            </p:cNvSpPr>
            <p:nvPr/>
          </p:nvSpPr>
          <p:spPr bwMode="auto">
            <a:xfrm>
              <a:off x="3580" y="58"/>
              <a:ext cx="938" cy="158"/>
            </a:xfrm>
            <a:custGeom>
              <a:avLst/>
              <a:gdLst>
                <a:gd name="T0" fmla="*/ 172 w 938"/>
                <a:gd name="T1" fmla="*/ 86 h 158"/>
                <a:gd name="T2" fmla="*/ 61 w 938"/>
                <a:gd name="T3" fmla="*/ 137 h 158"/>
                <a:gd name="T4" fmla="*/ 16 w 938"/>
                <a:gd name="T5" fmla="*/ 155 h 158"/>
                <a:gd name="T6" fmla="*/ 7 w 938"/>
                <a:gd name="T7" fmla="*/ 122 h 158"/>
                <a:gd name="T8" fmla="*/ 58 w 938"/>
                <a:gd name="T9" fmla="*/ 80 h 158"/>
                <a:gd name="T10" fmla="*/ 172 w 938"/>
                <a:gd name="T11" fmla="*/ 38 h 158"/>
                <a:gd name="T12" fmla="*/ 304 w 938"/>
                <a:gd name="T13" fmla="*/ 11 h 158"/>
                <a:gd name="T14" fmla="*/ 463 w 938"/>
                <a:gd name="T15" fmla="*/ 2 h 158"/>
                <a:gd name="T16" fmla="*/ 631 w 938"/>
                <a:gd name="T17" fmla="*/ 23 h 158"/>
                <a:gd name="T18" fmla="*/ 796 w 938"/>
                <a:gd name="T19" fmla="*/ 53 h 158"/>
                <a:gd name="T20" fmla="*/ 841 w 938"/>
                <a:gd name="T21" fmla="*/ 47 h 158"/>
                <a:gd name="T22" fmla="*/ 907 w 938"/>
                <a:gd name="T23" fmla="*/ 71 h 158"/>
                <a:gd name="T24" fmla="*/ 919 w 938"/>
                <a:gd name="T25" fmla="*/ 101 h 158"/>
                <a:gd name="T26" fmla="*/ 793 w 938"/>
                <a:gd name="T27" fmla="*/ 98 h 158"/>
                <a:gd name="T28" fmla="*/ 634 w 938"/>
                <a:gd name="T29" fmla="*/ 62 h 158"/>
                <a:gd name="T30" fmla="*/ 439 w 938"/>
                <a:gd name="T31" fmla="*/ 38 h 158"/>
                <a:gd name="T32" fmla="*/ 238 w 938"/>
                <a:gd name="T33" fmla="*/ 59 h 158"/>
                <a:gd name="T34" fmla="*/ 172 w 938"/>
                <a:gd name="T35" fmla="*/ 86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Freeform 18"/>
            <p:cNvSpPr>
              <a:spLocks/>
            </p:cNvSpPr>
            <p:nvPr/>
          </p:nvSpPr>
          <p:spPr bwMode="auto">
            <a:xfrm>
              <a:off x="3686" y="145"/>
              <a:ext cx="372" cy="98"/>
            </a:xfrm>
            <a:custGeom>
              <a:avLst/>
              <a:gdLst>
                <a:gd name="T0" fmla="*/ 18 w 372"/>
                <a:gd name="T1" fmla="*/ 47 h 98"/>
                <a:gd name="T2" fmla="*/ 141 w 372"/>
                <a:gd name="T3" fmla="*/ 17 h 98"/>
                <a:gd name="T4" fmla="*/ 246 w 372"/>
                <a:gd name="T5" fmla="*/ 2 h 98"/>
                <a:gd name="T6" fmla="*/ 351 w 372"/>
                <a:gd name="T7" fmla="*/ 5 h 98"/>
                <a:gd name="T8" fmla="*/ 372 w 372"/>
                <a:gd name="T9" fmla="*/ 23 h 98"/>
                <a:gd name="T10" fmla="*/ 354 w 372"/>
                <a:gd name="T11" fmla="*/ 44 h 98"/>
                <a:gd name="T12" fmla="*/ 264 w 372"/>
                <a:gd name="T13" fmla="*/ 50 h 98"/>
                <a:gd name="T14" fmla="*/ 168 w 372"/>
                <a:gd name="T15" fmla="*/ 53 h 98"/>
                <a:gd name="T16" fmla="*/ 72 w 372"/>
                <a:gd name="T17" fmla="*/ 77 h 98"/>
                <a:gd name="T18" fmla="*/ 15 w 372"/>
                <a:gd name="T19" fmla="*/ 95 h 98"/>
                <a:gd name="T20" fmla="*/ 0 w 372"/>
                <a:gd name="T21" fmla="*/ 5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Freeform 19"/>
            <p:cNvSpPr>
              <a:spLocks/>
            </p:cNvSpPr>
            <p:nvPr/>
          </p:nvSpPr>
          <p:spPr bwMode="auto">
            <a:xfrm>
              <a:off x="3618" y="308"/>
              <a:ext cx="318" cy="158"/>
            </a:xfrm>
            <a:custGeom>
              <a:avLst/>
              <a:gdLst>
                <a:gd name="T0" fmla="*/ 0 w 318"/>
                <a:gd name="T1" fmla="*/ 158 h 158"/>
                <a:gd name="T2" fmla="*/ 12 w 318"/>
                <a:gd name="T3" fmla="*/ 137 h 158"/>
                <a:gd name="T4" fmla="*/ 162 w 318"/>
                <a:gd name="T5" fmla="*/ 71 h 158"/>
                <a:gd name="T6" fmla="*/ 249 w 318"/>
                <a:gd name="T7" fmla="*/ 20 h 158"/>
                <a:gd name="T8" fmla="*/ 285 w 318"/>
                <a:gd name="T9" fmla="*/ 2 h 158"/>
                <a:gd name="T10" fmla="*/ 309 w 318"/>
                <a:gd name="T11" fmla="*/ 11 h 158"/>
                <a:gd name="T12" fmla="*/ 303 w 318"/>
                <a:gd name="T13" fmla="*/ 47 h 158"/>
                <a:gd name="T14" fmla="*/ 219 w 318"/>
                <a:gd name="T15" fmla="*/ 89 h 158"/>
                <a:gd name="T16" fmla="*/ 108 w 318"/>
                <a:gd name="T17" fmla="*/ 140 h 158"/>
                <a:gd name="T18" fmla="*/ 57 w 318"/>
                <a:gd name="T19" fmla="*/ 152 h 158"/>
                <a:gd name="T20" fmla="*/ 0 w 318"/>
                <a:gd name="T2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2" name="Freeform 20"/>
            <p:cNvSpPr>
              <a:spLocks/>
            </p:cNvSpPr>
            <p:nvPr/>
          </p:nvSpPr>
          <p:spPr bwMode="auto">
            <a:xfrm>
              <a:off x="3413" y="291"/>
              <a:ext cx="380" cy="174"/>
            </a:xfrm>
            <a:custGeom>
              <a:avLst/>
              <a:gdLst>
                <a:gd name="T0" fmla="*/ 3 w 380"/>
                <a:gd name="T1" fmla="*/ 165 h 174"/>
                <a:gd name="T2" fmla="*/ 129 w 380"/>
                <a:gd name="T3" fmla="*/ 93 h 174"/>
                <a:gd name="T4" fmla="*/ 261 w 380"/>
                <a:gd name="T5" fmla="*/ 30 h 174"/>
                <a:gd name="T6" fmla="*/ 351 w 380"/>
                <a:gd name="T7" fmla="*/ 0 h 174"/>
                <a:gd name="T8" fmla="*/ 378 w 380"/>
                <a:gd name="T9" fmla="*/ 27 h 174"/>
                <a:gd name="T10" fmla="*/ 336 w 380"/>
                <a:gd name="T11" fmla="*/ 51 h 174"/>
                <a:gd name="T12" fmla="*/ 291 w 380"/>
                <a:gd name="T13" fmla="*/ 60 h 174"/>
                <a:gd name="T14" fmla="*/ 240 w 380"/>
                <a:gd name="T15" fmla="*/ 75 h 174"/>
                <a:gd name="T16" fmla="*/ 189 w 380"/>
                <a:gd name="T17" fmla="*/ 120 h 174"/>
                <a:gd name="T18" fmla="*/ 102 w 380"/>
                <a:gd name="T19" fmla="*/ 174 h 174"/>
                <a:gd name="T20" fmla="*/ 0 w 380"/>
                <a:gd name="T21" fmla="*/ 162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Freeform 21"/>
            <p:cNvSpPr>
              <a:spLocks/>
            </p:cNvSpPr>
            <p:nvPr/>
          </p:nvSpPr>
          <p:spPr bwMode="auto">
            <a:xfrm>
              <a:off x="4178" y="187"/>
              <a:ext cx="523" cy="69"/>
            </a:xfrm>
            <a:custGeom>
              <a:avLst/>
              <a:gdLst>
                <a:gd name="T0" fmla="*/ 84 w 523"/>
                <a:gd name="T1" fmla="*/ 11 h 69"/>
                <a:gd name="T2" fmla="*/ 27 w 523"/>
                <a:gd name="T3" fmla="*/ 5 h 69"/>
                <a:gd name="T4" fmla="*/ 9 w 523"/>
                <a:gd name="T5" fmla="*/ 35 h 69"/>
                <a:gd name="T6" fmla="*/ 81 w 523"/>
                <a:gd name="T7" fmla="*/ 56 h 69"/>
                <a:gd name="T8" fmla="*/ 255 w 523"/>
                <a:gd name="T9" fmla="*/ 68 h 69"/>
                <a:gd name="T10" fmla="*/ 432 w 523"/>
                <a:gd name="T11" fmla="*/ 50 h 69"/>
                <a:gd name="T12" fmla="*/ 513 w 523"/>
                <a:gd name="T13" fmla="*/ 5 h 69"/>
                <a:gd name="T14" fmla="*/ 372 w 523"/>
                <a:gd name="T15" fmla="*/ 20 h 69"/>
                <a:gd name="T16" fmla="*/ 141 w 523"/>
                <a:gd name="T17" fmla="*/ 14 h 69"/>
                <a:gd name="T18" fmla="*/ 84 w 523"/>
                <a:gd name="T19" fmla="*/ 11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Freeform 22"/>
            <p:cNvSpPr>
              <a:spLocks/>
            </p:cNvSpPr>
            <p:nvPr/>
          </p:nvSpPr>
          <p:spPr bwMode="auto">
            <a:xfrm>
              <a:off x="4689" y="186"/>
              <a:ext cx="537" cy="120"/>
            </a:xfrm>
            <a:custGeom>
              <a:avLst/>
              <a:gdLst>
                <a:gd name="T0" fmla="*/ 23 w 537"/>
                <a:gd name="T1" fmla="*/ 6 h 120"/>
                <a:gd name="T2" fmla="*/ 188 w 537"/>
                <a:gd name="T3" fmla="*/ 3 h 120"/>
                <a:gd name="T4" fmla="*/ 323 w 537"/>
                <a:gd name="T5" fmla="*/ 27 h 120"/>
                <a:gd name="T6" fmla="*/ 464 w 537"/>
                <a:gd name="T7" fmla="*/ 69 h 120"/>
                <a:gd name="T8" fmla="*/ 521 w 537"/>
                <a:gd name="T9" fmla="*/ 90 h 120"/>
                <a:gd name="T10" fmla="*/ 533 w 537"/>
                <a:gd name="T11" fmla="*/ 105 h 120"/>
                <a:gd name="T12" fmla="*/ 497 w 537"/>
                <a:gd name="T13" fmla="*/ 120 h 120"/>
                <a:gd name="T14" fmla="*/ 452 w 537"/>
                <a:gd name="T15" fmla="*/ 108 h 120"/>
                <a:gd name="T16" fmla="*/ 350 w 537"/>
                <a:gd name="T17" fmla="*/ 72 h 120"/>
                <a:gd name="T18" fmla="*/ 158 w 537"/>
                <a:gd name="T19" fmla="*/ 39 h 120"/>
                <a:gd name="T20" fmla="*/ 50 w 537"/>
                <a:gd name="T21" fmla="*/ 39 h 120"/>
                <a:gd name="T22" fmla="*/ 23 w 537"/>
                <a:gd name="T23" fmla="*/ 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5" name="Freeform 23"/>
            <p:cNvSpPr>
              <a:spLocks/>
            </p:cNvSpPr>
            <p:nvPr/>
          </p:nvSpPr>
          <p:spPr bwMode="auto">
            <a:xfrm>
              <a:off x="4968" y="312"/>
              <a:ext cx="800" cy="143"/>
            </a:xfrm>
            <a:custGeom>
              <a:avLst/>
              <a:gdLst>
                <a:gd name="T0" fmla="*/ 800 w 800"/>
                <a:gd name="T1" fmla="*/ 24 h 143"/>
                <a:gd name="T2" fmla="*/ 782 w 800"/>
                <a:gd name="T3" fmla="*/ 15 h 143"/>
                <a:gd name="T4" fmla="*/ 659 w 800"/>
                <a:gd name="T5" fmla="*/ 63 h 143"/>
                <a:gd name="T6" fmla="*/ 500 w 800"/>
                <a:gd name="T7" fmla="*/ 84 h 143"/>
                <a:gd name="T8" fmla="*/ 326 w 800"/>
                <a:gd name="T9" fmla="*/ 69 h 143"/>
                <a:gd name="T10" fmla="*/ 98 w 800"/>
                <a:gd name="T11" fmla="*/ 21 h 143"/>
                <a:gd name="T12" fmla="*/ 11 w 800"/>
                <a:gd name="T13" fmla="*/ 6 h 143"/>
                <a:gd name="T14" fmla="*/ 32 w 800"/>
                <a:gd name="T15" fmla="*/ 60 h 143"/>
                <a:gd name="T16" fmla="*/ 155 w 800"/>
                <a:gd name="T17" fmla="*/ 96 h 143"/>
                <a:gd name="T18" fmla="*/ 410 w 800"/>
                <a:gd name="T19" fmla="*/ 138 h 143"/>
                <a:gd name="T20" fmla="*/ 596 w 800"/>
                <a:gd name="T21" fmla="*/ 129 h 143"/>
                <a:gd name="T22" fmla="*/ 737 w 800"/>
                <a:gd name="T23" fmla="*/ 90 h 143"/>
                <a:gd name="T24" fmla="*/ 788 w 800"/>
                <a:gd name="T25" fmla="*/ 69 h 143"/>
                <a:gd name="T26" fmla="*/ 800 w 800"/>
                <a:gd name="T27" fmla="*/ 2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6" name="Freeform 24"/>
            <p:cNvSpPr>
              <a:spLocks/>
            </p:cNvSpPr>
            <p:nvPr/>
          </p:nvSpPr>
          <p:spPr bwMode="auto">
            <a:xfrm>
              <a:off x="5318" y="240"/>
              <a:ext cx="402" cy="115"/>
            </a:xfrm>
            <a:custGeom>
              <a:avLst/>
              <a:gdLst>
                <a:gd name="T0" fmla="*/ 402 w 402"/>
                <a:gd name="T1" fmla="*/ 0 h 115"/>
                <a:gd name="T2" fmla="*/ 384 w 402"/>
                <a:gd name="T3" fmla="*/ 12 h 115"/>
                <a:gd name="T4" fmla="*/ 276 w 402"/>
                <a:gd name="T5" fmla="*/ 51 h 115"/>
                <a:gd name="T6" fmla="*/ 165 w 402"/>
                <a:gd name="T7" fmla="*/ 66 h 115"/>
                <a:gd name="T8" fmla="*/ 51 w 402"/>
                <a:gd name="T9" fmla="*/ 57 h 115"/>
                <a:gd name="T10" fmla="*/ 15 w 402"/>
                <a:gd name="T11" fmla="*/ 54 h 115"/>
                <a:gd name="T12" fmla="*/ 3 w 402"/>
                <a:gd name="T13" fmla="*/ 69 h 115"/>
                <a:gd name="T14" fmla="*/ 9 w 402"/>
                <a:gd name="T15" fmla="*/ 93 h 115"/>
                <a:gd name="T16" fmla="*/ 54 w 402"/>
                <a:gd name="T17" fmla="*/ 102 h 115"/>
                <a:gd name="T18" fmla="*/ 198 w 402"/>
                <a:gd name="T19" fmla="*/ 111 h 115"/>
                <a:gd name="T20" fmla="*/ 336 w 402"/>
                <a:gd name="T21" fmla="*/ 75 h 115"/>
                <a:gd name="T22" fmla="*/ 375 w 402"/>
                <a:gd name="T23" fmla="*/ 54 h 115"/>
                <a:gd name="T24" fmla="*/ 402 w 402"/>
                <a:gd name="T25" fmla="*/ 0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 name="Group 25"/>
          <p:cNvGrpSpPr>
            <a:grpSpLocks/>
          </p:cNvGrpSpPr>
          <p:nvPr/>
        </p:nvGrpSpPr>
        <p:grpSpPr bwMode="auto">
          <a:xfrm>
            <a:off x="20638" y="6161088"/>
            <a:ext cx="9169400" cy="138112"/>
            <a:chOff x="0" y="4032"/>
            <a:chExt cx="5776" cy="87"/>
          </a:xfrm>
        </p:grpSpPr>
        <p:sp>
          <p:nvSpPr>
            <p:cNvPr id="28" name="Freeform 26"/>
            <p:cNvSpPr>
              <a:spLocks/>
            </p:cNvSpPr>
            <p:nvPr/>
          </p:nvSpPr>
          <p:spPr bwMode="auto">
            <a:xfrm>
              <a:off x="4041" y="4047"/>
              <a:ext cx="1735" cy="72"/>
            </a:xfrm>
            <a:custGeom>
              <a:avLst/>
              <a:gdLst>
                <a:gd name="T0" fmla="*/ 165 w 1735"/>
                <a:gd name="T1" fmla="*/ 6 h 72"/>
                <a:gd name="T2" fmla="*/ 450 w 1735"/>
                <a:gd name="T3" fmla="*/ 3 h 72"/>
                <a:gd name="T4" fmla="*/ 714 w 1735"/>
                <a:gd name="T5" fmla="*/ 12 h 72"/>
                <a:gd name="T6" fmla="*/ 957 w 1735"/>
                <a:gd name="T7" fmla="*/ 24 h 72"/>
                <a:gd name="T8" fmla="*/ 1173 w 1735"/>
                <a:gd name="T9" fmla="*/ 24 h 72"/>
                <a:gd name="T10" fmla="*/ 1473 w 1735"/>
                <a:gd name="T11" fmla="*/ 15 h 72"/>
                <a:gd name="T12" fmla="*/ 1617 w 1735"/>
                <a:gd name="T13" fmla="*/ 0 h 72"/>
                <a:gd name="T14" fmla="*/ 1719 w 1735"/>
                <a:gd name="T15" fmla="*/ 15 h 72"/>
                <a:gd name="T16" fmla="*/ 1716 w 1735"/>
                <a:gd name="T17" fmla="*/ 66 h 72"/>
                <a:gd name="T18" fmla="*/ 1632 w 1735"/>
                <a:gd name="T19" fmla="*/ 51 h 72"/>
                <a:gd name="T20" fmla="*/ 1407 w 1735"/>
                <a:gd name="T21" fmla="*/ 51 h 72"/>
                <a:gd name="T22" fmla="*/ 1191 w 1735"/>
                <a:gd name="T23" fmla="*/ 48 h 72"/>
                <a:gd name="T24" fmla="*/ 870 w 1735"/>
                <a:gd name="T25" fmla="*/ 60 h 72"/>
                <a:gd name="T26" fmla="*/ 492 w 1735"/>
                <a:gd name="T27" fmla="*/ 48 h 72"/>
                <a:gd name="T28" fmla="*/ 291 w 1735"/>
                <a:gd name="T29" fmla="*/ 27 h 72"/>
                <a:gd name="T30" fmla="*/ 21 w 1735"/>
                <a:gd name="T31" fmla="*/ 36 h 72"/>
                <a:gd name="T32" fmla="*/ 165 w 1735"/>
                <a:gd name="T33" fmla="*/ 6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Freeform 27"/>
            <p:cNvSpPr>
              <a:spLocks/>
            </p:cNvSpPr>
            <p:nvPr/>
          </p:nvSpPr>
          <p:spPr bwMode="auto">
            <a:xfrm>
              <a:off x="1727" y="4038"/>
              <a:ext cx="2655" cy="60"/>
            </a:xfrm>
            <a:custGeom>
              <a:avLst/>
              <a:gdLst>
                <a:gd name="T0" fmla="*/ 2641 w 2655"/>
                <a:gd name="T1" fmla="*/ 6 h 60"/>
                <a:gd name="T2" fmla="*/ 2620 w 2655"/>
                <a:gd name="T3" fmla="*/ 30 h 60"/>
                <a:gd name="T4" fmla="*/ 2368 w 2655"/>
                <a:gd name="T5" fmla="*/ 45 h 60"/>
                <a:gd name="T6" fmla="*/ 2023 w 2655"/>
                <a:gd name="T7" fmla="*/ 60 h 60"/>
                <a:gd name="T8" fmla="*/ 1786 w 2655"/>
                <a:gd name="T9" fmla="*/ 48 h 60"/>
                <a:gd name="T10" fmla="*/ 1525 w 2655"/>
                <a:gd name="T11" fmla="*/ 36 h 60"/>
                <a:gd name="T12" fmla="*/ 1195 w 2655"/>
                <a:gd name="T13" fmla="*/ 45 h 60"/>
                <a:gd name="T14" fmla="*/ 817 w 2655"/>
                <a:gd name="T15" fmla="*/ 39 h 60"/>
                <a:gd name="T16" fmla="*/ 499 w 2655"/>
                <a:gd name="T17" fmla="*/ 27 h 60"/>
                <a:gd name="T18" fmla="*/ 136 w 2655"/>
                <a:gd name="T19" fmla="*/ 39 h 60"/>
                <a:gd name="T20" fmla="*/ 10 w 2655"/>
                <a:gd name="T21" fmla="*/ 33 h 60"/>
                <a:gd name="T22" fmla="*/ 76 w 2655"/>
                <a:gd name="T23" fmla="*/ 24 h 60"/>
                <a:gd name="T24" fmla="*/ 310 w 2655"/>
                <a:gd name="T25" fmla="*/ 18 h 60"/>
                <a:gd name="T26" fmla="*/ 544 w 2655"/>
                <a:gd name="T27" fmla="*/ 0 h 60"/>
                <a:gd name="T28" fmla="*/ 853 w 2655"/>
                <a:gd name="T29" fmla="*/ 21 h 60"/>
                <a:gd name="T30" fmla="*/ 1114 w 2655"/>
                <a:gd name="T31" fmla="*/ 21 h 60"/>
                <a:gd name="T32" fmla="*/ 1399 w 2655"/>
                <a:gd name="T33" fmla="*/ 3 h 60"/>
                <a:gd name="T34" fmla="*/ 1588 w 2655"/>
                <a:gd name="T35" fmla="*/ 9 h 60"/>
                <a:gd name="T36" fmla="*/ 1807 w 2655"/>
                <a:gd name="T37" fmla="*/ 21 h 60"/>
                <a:gd name="T38" fmla="*/ 2035 w 2655"/>
                <a:gd name="T39" fmla="*/ 12 h 60"/>
                <a:gd name="T40" fmla="*/ 2290 w 2655"/>
                <a:gd name="T41" fmla="*/ 18 h 60"/>
                <a:gd name="T42" fmla="*/ 2596 w 2655"/>
                <a:gd name="T43" fmla="*/ 3 h 60"/>
                <a:gd name="T44" fmla="*/ 2641 w 2655"/>
                <a:gd name="T45" fmla="*/ 6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Freeform 28"/>
            <p:cNvSpPr>
              <a:spLocks/>
            </p:cNvSpPr>
            <p:nvPr/>
          </p:nvSpPr>
          <p:spPr bwMode="auto">
            <a:xfrm>
              <a:off x="0" y="4032"/>
              <a:ext cx="2041" cy="62"/>
            </a:xfrm>
            <a:custGeom>
              <a:avLst/>
              <a:gdLst>
                <a:gd name="T0" fmla="*/ 1893 w 2041"/>
                <a:gd name="T1" fmla="*/ 39 h 62"/>
                <a:gd name="T2" fmla="*/ 1578 w 2041"/>
                <a:gd name="T3" fmla="*/ 45 h 62"/>
                <a:gd name="T4" fmla="*/ 1011 w 2041"/>
                <a:gd name="T5" fmla="*/ 60 h 62"/>
                <a:gd name="T6" fmla="*/ 438 w 2041"/>
                <a:gd name="T7" fmla="*/ 57 h 62"/>
                <a:gd name="T8" fmla="*/ 0 w 2041"/>
                <a:gd name="T9" fmla="*/ 36 h 62"/>
                <a:gd name="T10" fmla="*/ 0 w 2041"/>
                <a:gd name="T11" fmla="*/ 3 h 62"/>
                <a:gd name="T12" fmla="*/ 210 w 2041"/>
                <a:gd name="T13" fmla="*/ 18 h 62"/>
                <a:gd name="T14" fmla="*/ 474 w 2041"/>
                <a:gd name="T15" fmla="*/ 21 h 62"/>
                <a:gd name="T16" fmla="*/ 678 w 2041"/>
                <a:gd name="T17" fmla="*/ 9 h 62"/>
                <a:gd name="T18" fmla="*/ 897 w 2041"/>
                <a:gd name="T19" fmla="*/ 9 h 62"/>
                <a:gd name="T20" fmla="*/ 1167 w 2041"/>
                <a:gd name="T21" fmla="*/ 30 h 62"/>
                <a:gd name="T22" fmla="*/ 1500 w 2041"/>
                <a:gd name="T23" fmla="*/ 24 h 62"/>
                <a:gd name="T24" fmla="*/ 1758 w 2041"/>
                <a:gd name="T25" fmla="*/ 3 h 62"/>
                <a:gd name="T26" fmla="*/ 1938 w 2041"/>
                <a:gd name="T27" fmla="*/ 18 h 62"/>
                <a:gd name="T28" fmla="*/ 2034 w 2041"/>
                <a:gd name="T29" fmla="*/ 33 h 62"/>
                <a:gd name="T30" fmla="*/ 1893 w 2041"/>
                <a:gd name="T31" fmla="*/ 39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 name="Picture Placeholder 2"/>
          <p:cNvSpPr>
            <a:spLocks noGrp="1"/>
          </p:cNvSpPr>
          <p:nvPr>
            <p:ph type="pic" sz="quarter" idx="13" hasCustomPrompt="1"/>
          </p:nvPr>
        </p:nvSpPr>
        <p:spPr>
          <a:xfrm>
            <a:off x="26988" y="6262688"/>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35" name="Picture Placeholder 34"/>
          <p:cNvSpPr>
            <a:spLocks noGrp="1"/>
          </p:cNvSpPr>
          <p:nvPr>
            <p:ph type="pic" sz="quarter" idx="14" hasCustomPrompt="1"/>
          </p:nvPr>
        </p:nvSpPr>
        <p:spPr>
          <a:xfrm>
            <a:off x="475456" y="6400800"/>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3708402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9050" y="1109663"/>
            <a:ext cx="9156700" cy="757237"/>
            <a:chOff x="0" y="0"/>
            <a:chExt cx="5768" cy="477"/>
          </a:xfrm>
        </p:grpSpPr>
        <p:sp>
          <p:nvSpPr>
            <p:cNvPr id="5" name="Freeform 3"/>
            <p:cNvSpPr>
              <a:spLocks/>
            </p:cNvSpPr>
            <p:nvPr/>
          </p:nvSpPr>
          <p:spPr bwMode="auto">
            <a:xfrm>
              <a:off x="5" y="0"/>
              <a:ext cx="5763" cy="477"/>
            </a:xfrm>
            <a:custGeom>
              <a:avLst/>
              <a:gdLst>
                <a:gd name="T0" fmla="*/ 0 w 5763"/>
                <a:gd name="T1" fmla="*/ 450 h 477"/>
                <a:gd name="T2" fmla="*/ 3 w 5763"/>
                <a:gd name="T3" fmla="*/ 0 h 477"/>
                <a:gd name="T4" fmla="*/ 5763 w 5763"/>
                <a:gd name="T5" fmla="*/ 0 h 477"/>
                <a:gd name="T6" fmla="*/ 5763 w 5763"/>
                <a:gd name="T7" fmla="*/ 465 h 477"/>
                <a:gd name="T8" fmla="*/ 4821 w 5763"/>
                <a:gd name="T9" fmla="*/ 477 h 477"/>
                <a:gd name="T10" fmla="*/ 4326 w 5763"/>
                <a:gd name="T11" fmla="*/ 447 h 477"/>
                <a:gd name="T12" fmla="*/ 3783 w 5763"/>
                <a:gd name="T13" fmla="*/ 465 h 477"/>
                <a:gd name="T14" fmla="*/ 3417 w 5763"/>
                <a:gd name="T15" fmla="*/ 456 h 477"/>
                <a:gd name="T16" fmla="*/ 2973 w 5763"/>
                <a:gd name="T17" fmla="*/ 459 h 477"/>
                <a:gd name="T18" fmla="*/ 2451 w 5763"/>
                <a:gd name="T19" fmla="*/ 453 h 477"/>
                <a:gd name="T20" fmla="*/ 2289 w 5763"/>
                <a:gd name="T21" fmla="*/ 441 h 477"/>
                <a:gd name="T22" fmla="*/ 2010 w 5763"/>
                <a:gd name="T23" fmla="*/ 453 h 477"/>
                <a:gd name="T24" fmla="*/ 1827 w 5763"/>
                <a:gd name="T25" fmla="*/ 450 h 477"/>
                <a:gd name="T26" fmla="*/ 1215 w 5763"/>
                <a:gd name="T27" fmla="*/ 465 h 477"/>
                <a:gd name="T28" fmla="*/ 660 w 5763"/>
                <a:gd name="T29" fmla="*/ 456 h 477"/>
                <a:gd name="T30" fmla="*/ 0 w 5763"/>
                <a:gd name="T31" fmla="*/ 450 h 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195"/>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Freeform 4"/>
            <p:cNvSpPr>
              <a:spLocks/>
            </p:cNvSpPr>
            <p:nvPr/>
          </p:nvSpPr>
          <p:spPr bwMode="auto">
            <a:xfrm>
              <a:off x="0" y="98"/>
              <a:ext cx="256" cy="253"/>
            </a:xfrm>
            <a:custGeom>
              <a:avLst/>
              <a:gdLst>
                <a:gd name="T0" fmla="*/ 8 w 256"/>
                <a:gd name="T1" fmla="*/ 190 h 253"/>
                <a:gd name="T2" fmla="*/ 71 w 256"/>
                <a:gd name="T3" fmla="*/ 115 h 253"/>
                <a:gd name="T4" fmla="*/ 203 w 256"/>
                <a:gd name="T5" fmla="*/ 16 h 253"/>
                <a:gd name="T6" fmla="*/ 251 w 256"/>
                <a:gd name="T7" fmla="*/ 19 h 253"/>
                <a:gd name="T8" fmla="*/ 236 w 256"/>
                <a:gd name="T9" fmla="*/ 46 h 253"/>
                <a:gd name="T10" fmla="*/ 176 w 256"/>
                <a:gd name="T11" fmla="*/ 82 h 253"/>
                <a:gd name="T12" fmla="*/ 92 w 256"/>
                <a:gd name="T13" fmla="*/ 154 h 253"/>
                <a:gd name="T14" fmla="*/ 23 w 256"/>
                <a:gd name="T15" fmla="*/ 247 h 253"/>
                <a:gd name="T16" fmla="*/ 8 w 256"/>
                <a:gd name="T17" fmla="*/ 190 h 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Freeform 5"/>
            <p:cNvSpPr>
              <a:spLocks/>
            </p:cNvSpPr>
            <p:nvPr/>
          </p:nvSpPr>
          <p:spPr bwMode="auto">
            <a:xfrm>
              <a:off x="56" y="0"/>
              <a:ext cx="708" cy="459"/>
            </a:xfrm>
            <a:custGeom>
              <a:avLst/>
              <a:gdLst>
                <a:gd name="T0" fmla="*/ 0 w 708"/>
                <a:gd name="T1" fmla="*/ 432 h 459"/>
                <a:gd name="T2" fmla="*/ 0 w 708"/>
                <a:gd name="T3" fmla="*/ 453 h 459"/>
                <a:gd name="T4" fmla="*/ 72 w 708"/>
                <a:gd name="T5" fmla="*/ 324 h 459"/>
                <a:gd name="T6" fmla="*/ 198 w 708"/>
                <a:gd name="T7" fmla="*/ 201 h 459"/>
                <a:gd name="T8" fmla="*/ 366 w 708"/>
                <a:gd name="T9" fmla="*/ 102 h 459"/>
                <a:gd name="T10" fmla="*/ 531 w 708"/>
                <a:gd name="T11" fmla="*/ 36 h 459"/>
                <a:gd name="T12" fmla="*/ 609 w 708"/>
                <a:gd name="T13" fmla="*/ 0 h 459"/>
                <a:gd name="T14" fmla="*/ 708 w 708"/>
                <a:gd name="T15" fmla="*/ 3 h 459"/>
                <a:gd name="T16" fmla="*/ 591 w 708"/>
                <a:gd name="T17" fmla="*/ 66 h 459"/>
                <a:gd name="T18" fmla="*/ 417 w 708"/>
                <a:gd name="T19" fmla="*/ 126 h 459"/>
                <a:gd name="T20" fmla="*/ 237 w 708"/>
                <a:gd name="T21" fmla="*/ 231 h 459"/>
                <a:gd name="T22" fmla="*/ 117 w 708"/>
                <a:gd name="T23" fmla="*/ 345 h 459"/>
                <a:gd name="T24" fmla="*/ 51 w 708"/>
                <a:gd name="T25" fmla="*/ 459 h 459"/>
                <a:gd name="T26" fmla="*/ 0 w 708"/>
                <a:gd name="T27" fmla="*/ 45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8" name="Freeform 6"/>
            <p:cNvSpPr>
              <a:spLocks/>
            </p:cNvSpPr>
            <p:nvPr/>
          </p:nvSpPr>
          <p:spPr bwMode="auto">
            <a:xfrm>
              <a:off x="131" y="269"/>
              <a:ext cx="251" cy="194"/>
            </a:xfrm>
            <a:custGeom>
              <a:avLst/>
              <a:gdLst>
                <a:gd name="T0" fmla="*/ 21 w 251"/>
                <a:gd name="T1" fmla="*/ 163 h 194"/>
                <a:gd name="T2" fmla="*/ 9 w 251"/>
                <a:gd name="T3" fmla="*/ 184 h 194"/>
                <a:gd name="T4" fmla="*/ 75 w 251"/>
                <a:gd name="T5" fmla="*/ 103 h 194"/>
                <a:gd name="T6" fmla="*/ 165 w 251"/>
                <a:gd name="T7" fmla="*/ 28 h 194"/>
                <a:gd name="T8" fmla="*/ 207 w 251"/>
                <a:gd name="T9" fmla="*/ 7 h 194"/>
                <a:gd name="T10" fmla="*/ 246 w 251"/>
                <a:gd name="T11" fmla="*/ 4 h 194"/>
                <a:gd name="T12" fmla="*/ 237 w 251"/>
                <a:gd name="T13" fmla="*/ 34 h 194"/>
                <a:gd name="T14" fmla="*/ 183 w 251"/>
                <a:gd name="T15" fmla="*/ 61 h 194"/>
                <a:gd name="T16" fmla="*/ 108 w 251"/>
                <a:gd name="T17" fmla="*/ 124 h 194"/>
                <a:gd name="T18" fmla="*/ 54 w 251"/>
                <a:gd name="T19" fmla="*/ 190 h 194"/>
                <a:gd name="T20" fmla="*/ 6 w 251"/>
                <a:gd name="T21" fmla="*/ 184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Freeform 7"/>
            <p:cNvSpPr>
              <a:spLocks/>
            </p:cNvSpPr>
            <p:nvPr/>
          </p:nvSpPr>
          <p:spPr bwMode="auto">
            <a:xfrm>
              <a:off x="341" y="0"/>
              <a:ext cx="159" cy="72"/>
            </a:xfrm>
            <a:custGeom>
              <a:avLst/>
              <a:gdLst>
                <a:gd name="T0" fmla="*/ 99 w 159"/>
                <a:gd name="T1" fmla="*/ 0 h 72"/>
                <a:gd name="T2" fmla="*/ 15 w 159"/>
                <a:gd name="T3" fmla="*/ 36 h 72"/>
                <a:gd name="T4" fmla="*/ 6 w 159"/>
                <a:gd name="T5" fmla="*/ 60 h 72"/>
                <a:gd name="T6" fmla="*/ 36 w 159"/>
                <a:gd name="T7" fmla="*/ 69 h 72"/>
                <a:gd name="T8" fmla="*/ 87 w 159"/>
                <a:gd name="T9" fmla="*/ 42 h 72"/>
                <a:gd name="T10" fmla="*/ 159 w 159"/>
                <a:gd name="T11" fmla="*/ 0 h 72"/>
                <a:gd name="T12" fmla="*/ 99 w 159"/>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Freeform 8"/>
            <p:cNvSpPr>
              <a:spLocks/>
            </p:cNvSpPr>
            <p:nvPr/>
          </p:nvSpPr>
          <p:spPr bwMode="auto">
            <a:xfrm>
              <a:off x="488" y="0"/>
              <a:ext cx="455" cy="216"/>
            </a:xfrm>
            <a:custGeom>
              <a:avLst/>
              <a:gdLst>
                <a:gd name="T0" fmla="*/ 395 w 455"/>
                <a:gd name="T1" fmla="*/ 0 h 216"/>
                <a:gd name="T2" fmla="*/ 338 w 455"/>
                <a:gd name="T3" fmla="*/ 48 h 216"/>
                <a:gd name="T4" fmla="*/ 242 w 455"/>
                <a:gd name="T5" fmla="*/ 102 h 216"/>
                <a:gd name="T6" fmla="*/ 104 w 455"/>
                <a:gd name="T7" fmla="*/ 147 h 216"/>
                <a:gd name="T8" fmla="*/ 35 w 455"/>
                <a:gd name="T9" fmla="*/ 168 h 216"/>
                <a:gd name="T10" fmla="*/ 8 w 455"/>
                <a:gd name="T11" fmla="*/ 192 h 216"/>
                <a:gd name="T12" fmla="*/ 8 w 455"/>
                <a:gd name="T13" fmla="*/ 213 h 216"/>
                <a:gd name="T14" fmla="*/ 59 w 455"/>
                <a:gd name="T15" fmla="*/ 213 h 216"/>
                <a:gd name="T16" fmla="*/ 86 w 455"/>
                <a:gd name="T17" fmla="*/ 192 h 216"/>
                <a:gd name="T18" fmla="*/ 173 w 455"/>
                <a:gd name="T19" fmla="*/ 159 h 216"/>
                <a:gd name="T20" fmla="*/ 299 w 455"/>
                <a:gd name="T21" fmla="*/ 126 h 216"/>
                <a:gd name="T22" fmla="*/ 392 w 455"/>
                <a:gd name="T23" fmla="*/ 72 h 216"/>
                <a:gd name="T24" fmla="*/ 455 w 455"/>
                <a:gd name="T25" fmla="*/ 0 h 216"/>
                <a:gd name="T26" fmla="*/ 395 w 455"/>
                <a:gd name="T27" fmla="*/ 0 h 2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Freeform 9"/>
            <p:cNvSpPr>
              <a:spLocks/>
            </p:cNvSpPr>
            <p:nvPr/>
          </p:nvSpPr>
          <p:spPr bwMode="auto">
            <a:xfrm>
              <a:off x="1448" y="37"/>
              <a:ext cx="414" cy="108"/>
            </a:xfrm>
            <a:custGeom>
              <a:avLst/>
              <a:gdLst>
                <a:gd name="T0" fmla="*/ 0 w 414"/>
                <a:gd name="T1" fmla="*/ 11 h 108"/>
                <a:gd name="T2" fmla="*/ 24 w 414"/>
                <a:gd name="T3" fmla="*/ 11 h 108"/>
                <a:gd name="T4" fmla="*/ 156 w 414"/>
                <a:gd name="T5" fmla="*/ 2 h 108"/>
                <a:gd name="T6" fmla="*/ 288 w 414"/>
                <a:gd name="T7" fmla="*/ 23 h 108"/>
                <a:gd name="T8" fmla="*/ 384 w 414"/>
                <a:gd name="T9" fmla="*/ 53 h 108"/>
                <a:gd name="T10" fmla="*/ 411 w 414"/>
                <a:gd name="T11" fmla="*/ 74 h 108"/>
                <a:gd name="T12" fmla="*/ 405 w 414"/>
                <a:gd name="T13" fmla="*/ 104 h 108"/>
                <a:gd name="T14" fmla="*/ 363 w 414"/>
                <a:gd name="T15" fmla="*/ 101 h 108"/>
                <a:gd name="T16" fmla="*/ 294 w 414"/>
                <a:gd name="T17" fmla="*/ 77 h 108"/>
                <a:gd name="T18" fmla="*/ 174 w 414"/>
                <a:gd name="T19" fmla="*/ 50 h 108"/>
                <a:gd name="T20" fmla="*/ 72 w 414"/>
                <a:gd name="T21" fmla="*/ 62 h 108"/>
                <a:gd name="T22" fmla="*/ 36 w 414"/>
                <a:gd name="T23" fmla="*/ 59 h 108"/>
                <a:gd name="T24" fmla="*/ 0 w 414"/>
                <a:gd name="T25" fmla="*/ 11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Freeform 10"/>
            <p:cNvSpPr>
              <a:spLocks/>
            </p:cNvSpPr>
            <p:nvPr/>
          </p:nvSpPr>
          <p:spPr bwMode="auto">
            <a:xfrm>
              <a:off x="1790" y="0"/>
              <a:ext cx="520" cy="225"/>
            </a:xfrm>
            <a:custGeom>
              <a:avLst/>
              <a:gdLst>
                <a:gd name="T0" fmla="*/ 42 w 520"/>
                <a:gd name="T1" fmla="*/ 0 h 225"/>
                <a:gd name="T2" fmla="*/ 12 w 520"/>
                <a:gd name="T3" fmla="*/ 24 h 225"/>
                <a:gd name="T4" fmla="*/ 114 w 520"/>
                <a:gd name="T5" fmla="*/ 54 h 225"/>
                <a:gd name="T6" fmla="*/ 240 w 520"/>
                <a:gd name="T7" fmla="*/ 117 h 225"/>
                <a:gd name="T8" fmla="*/ 333 w 520"/>
                <a:gd name="T9" fmla="*/ 153 h 225"/>
                <a:gd name="T10" fmla="*/ 438 w 520"/>
                <a:gd name="T11" fmla="*/ 219 h 225"/>
                <a:gd name="T12" fmla="*/ 426 w 520"/>
                <a:gd name="T13" fmla="*/ 192 h 225"/>
                <a:gd name="T14" fmla="*/ 441 w 520"/>
                <a:gd name="T15" fmla="*/ 180 h 225"/>
                <a:gd name="T16" fmla="*/ 519 w 520"/>
                <a:gd name="T17" fmla="*/ 216 h 225"/>
                <a:gd name="T18" fmla="*/ 450 w 520"/>
                <a:gd name="T19" fmla="*/ 162 h 225"/>
                <a:gd name="T20" fmla="*/ 381 w 520"/>
                <a:gd name="T21" fmla="*/ 135 h 225"/>
                <a:gd name="T22" fmla="*/ 285 w 520"/>
                <a:gd name="T23" fmla="*/ 84 h 225"/>
                <a:gd name="T24" fmla="*/ 186 w 520"/>
                <a:gd name="T25" fmla="*/ 18 h 225"/>
                <a:gd name="T26" fmla="*/ 123 w 520"/>
                <a:gd name="T27" fmla="*/ 0 h 225"/>
                <a:gd name="T28" fmla="*/ 42 w 520"/>
                <a:gd name="T29" fmla="*/ 0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Freeform 11"/>
            <p:cNvSpPr>
              <a:spLocks/>
            </p:cNvSpPr>
            <p:nvPr/>
          </p:nvSpPr>
          <p:spPr bwMode="auto">
            <a:xfrm>
              <a:off x="1943" y="154"/>
              <a:ext cx="431" cy="233"/>
            </a:xfrm>
            <a:custGeom>
              <a:avLst/>
              <a:gdLst>
                <a:gd name="T0" fmla="*/ 6 w 431"/>
                <a:gd name="T1" fmla="*/ 38 h 233"/>
                <a:gd name="T2" fmla="*/ 9 w 431"/>
                <a:gd name="T3" fmla="*/ 20 h 233"/>
                <a:gd name="T4" fmla="*/ 42 w 431"/>
                <a:gd name="T5" fmla="*/ 2 h 233"/>
                <a:gd name="T6" fmla="*/ 90 w 431"/>
                <a:gd name="T7" fmla="*/ 35 h 233"/>
                <a:gd name="T8" fmla="*/ 189 w 431"/>
                <a:gd name="T9" fmla="*/ 89 h 233"/>
                <a:gd name="T10" fmla="*/ 288 w 431"/>
                <a:gd name="T11" fmla="*/ 140 h 233"/>
                <a:gd name="T12" fmla="*/ 375 w 431"/>
                <a:gd name="T13" fmla="*/ 176 h 233"/>
                <a:gd name="T14" fmla="*/ 396 w 431"/>
                <a:gd name="T15" fmla="*/ 176 h 233"/>
                <a:gd name="T16" fmla="*/ 429 w 431"/>
                <a:gd name="T17" fmla="*/ 212 h 233"/>
                <a:gd name="T18" fmla="*/ 408 w 431"/>
                <a:gd name="T19" fmla="*/ 233 h 233"/>
                <a:gd name="T20" fmla="*/ 333 w 431"/>
                <a:gd name="T21" fmla="*/ 212 h 233"/>
                <a:gd name="T22" fmla="*/ 186 w 431"/>
                <a:gd name="T23" fmla="*/ 143 h 233"/>
                <a:gd name="T24" fmla="*/ 48 w 431"/>
                <a:gd name="T25" fmla="*/ 68 h 233"/>
                <a:gd name="T26" fmla="*/ 6 w 431"/>
                <a:gd name="T27" fmla="*/ 38 h 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Freeform 12"/>
            <p:cNvSpPr>
              <a:spLocks/>
            </p:cNvSpPr>
            <p:nvPr/>
          </p:nvSpPr>
          <p:spPr bwMode="auto">
            <a:xfrm>
              <a:off x="2262" y="87"/>
              <a:ext cx="396" cy="227"/>
            </a:xfrm>
            <a:custGeom>
              <a:avLst/>
              <a:gdLst>
                <a:gd name="T0" fmla="*/ 2 w 396"/>
                <a:gd name="T1" fmla="*/ 9 h 227"/>
                <a:gd name="T2" fmla="*/ 53 w 396"/>
                <a:gd name="T3" fmla="*/ 66 h 227"/>
                <a:gd name="T4" fmla="*/ 176 w 396"/>
                <a:gd name="T5" fmla="*/ 132 h 227"/>
                <a:gd name="T6" fmla="*/ 293 w 396"/>
                <a:gd name="T7" fmla="*/ 189 h 227"/>
                <a:gd name="T8" fmla="*/ 341 w 396"/>
                <a:gd name="T9" fmla="*/ 222 h 227"/>
                <a:gd name="T10" fmla="*/ 377 w 396"/>
                <a:gd name="T11" fmla="*/ 219 h 227"/>
                <a:gd name="T12" fmla="*/ 377 w 396"/>
                <a:gd name="T13" fmla="*/ 180 h 227"/>
                <a:gd name="T14" fmla="*/ 260 w 396"/>
                <a:gd name="T15" fmla="*/ 126 h 227"/>
                <a:gd name="T16" fmla="*/ 113 w 396"/>
                <a:gd name="T17" fmla="*/ 51 h 227"/>
                <a:gd name="T18" fmla="*/ 41 w 396"/>
                <a:gd name="T19" fmla="*/ 9 h 227"/>
                <a:gd name="T20" fmla="*/ 2 w 396"/>
                <a:gd name="T21" fmla="*/ 9 h 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Freeform 13"/>
            <p:cNvSpPr>
              <a:spLocks/>
            </p:cNvSpPr>
            <p:nvPr/>
          </p:nvSpPr>
          <p:spPr bwMode="auto">
            <a:xfrm>
              <a:off x="2264" y="240"/>
              <a:ext cx="516" cy="223"/>
            </a:xfrm>
            <a:custGeom>
              <a:avLst/>
              <a:gdLst>
                <a:gd name="T0" fmla="*/ 3 w 516"/>
                <a:gd name="T1" fmla="*/ 10 h 223"/>
                <a:gd name="T2" fmla="*/ 105 w 516"/>
                <a:gd name="T3" fmla="*/ 97 h 223"/>
                <a:gd name="T4" fmla="*/ 243 w 516"/>
                <a:gd name="T5" fmla="*/ 178 h 223"/>
                <a:gd name="T6" fmla="*/ 357 w 516"/>
                <a:gd name="T7" fmla="*/ 217 h 223"/>
                <a:gd name="T8" fmla="*/ 498 w 516"/>
                <a:gd name="T9" fmla="*/ 214 h 223"/>
                <a:gd name="T10" fmla="*/ 468 w 516"/>
                <a:gd name="T11" fmla="*/ 187 h 223"/>
                <a:gd name="T12" fmla="*/ 309 w 516"/>
                <a:gd name="T13" fmla="*/ 136 h 223"/>
                <a:gd name="T14" fmla="*/ 123 w 516"/>
                <a:gd name="T15" fmla="*/ 34 h 223"/>
                <a:gd name="T16" fmla="*/ 3 w 516"/>
                <a:gd name="T17" fmla="*/ 10 h 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Freeform 14"/>
            <p:cNvSpPr>
              <a:spLocks/>
            </p:cNvSpPr>
            <p:nvPr/>
          </p:nvSpPr>
          <p:spPr bwMode="auto">
            <a:xfrm>
              <a:off x="2723" y="324"/>
              <a:ext cx="414" cy="100"/>
            </a:xfrm>
            <a:custGeom>
              <a:avLst/>
              <a:gdLst>
                <a:gd name="T0" fmla="*/ 69 w 414"/>
                <a:gd name="T1" fmla="*/ 60 h 100"/>
                <a:gd name="T2" fmla="*/ 12 w 414"/>
                <a:gd name="T3" fmla="*/ 42 h 100"/>
                <a:gd name="T4" fmla="*/ 3 w 414"/>
                <a:gd name="T5" fmla="*/ 15 h 100"/>
                <a:gd name="T6" fmla="*/ 30 w 414"/>
                <a:gd name="T7" fmla="*/ 0 h 100"/>
                <a:gd name="T8" fmla="*/ 117 w 414"/>
                <a:gd name="T9" fmla="*/ 18 h 100"/>
                <a:gd name="T10" fmla="*/ 243 w 414"/>
                <a:gd name="T11" fmla="*/ 48 h 100"/>
                <a:gd name="T12" fmla="*/ 387 w 414"/>
                <a:gd name="T13" fmla="*/ 48 h 100"/>
                <a:gd name="T14" fmla="*/ 408 w 414"/>
                <a:gd name="T15" fmla="*/ 54 h 100"/>
                <a:gd name="T16" fmla="*/ 381 w 414"/>
                <a:gd name="T17" fmla="*/ 87 h 100"/>
                <a:gd name="T18" fmla="*/ 318 w 414"/>
                <a:gd name="T19" fmla="*/ 99 h 100"/>
                <a:gd name="T20" fmla="*/ 195 w 414"/>
                <a:gd name="T21" fmla="*/ 93 h 100"/>
                <a:gd name="T22" fmla="*/ 69 w 414"/>
                <a:gd name="T23" fmla="*/ 6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Freeform 15"/>
            <p:cNvSpPr>
              <a:spLocks/>
            </p:cNvSpPr>
            <p:nvPr/>
          </p:nvSpPr>
          <p:spPr bwMode="auto">
            <a:xfrm>
              <a:off x="3165" y="375"/>
              <a:ext cx="150" cy="72"/>
            </a:xfrm>
            <a:custGeom>
              <a:avLst/>
              <a:gdLst>
                <a:gd name="T0" fmla="*/ 3 w 150"/>
                <a:gd name="T1" fmla="*/ 67 h 72"/>
                <a:gd name="T2" fmla="*/ 84 w 150"/>
                <a:gd name="T3" fmla="*/ 19 h 72"/>
                <a:gd name="T4" fmla="*/ 123 w 150"/>
                <a:gd name="T5" fmla="*/ 1 h 72"/>
                <a:gd name="T6" fmla="*/ 150 w 150"/>
                <a:gd name="T7" fmla="*/ 22 h 72"/>
                <a:gd name="T8" fmla="*/ 123 w 150"/>
                <a:gd name="T9" fmla="*/ 55 h 72"/>
                <a:gd name="T10" fmla="*/ 90 w 150"/>
                <a:gd name="T11" fmla="*/ 70 h 72"/>
                <a:gd name="T12" fmla="*/ 0 w 150"/>
                <a:gd name="T13" fmla="*/ 67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Freeform 16"/>
            <p:cNvSpPr>
              <a:spLocks/>
            </p:cNvSpPr>
            <p:nvPr/>
          </p:nvSpPr>
          <p:spPr bwMode="auto">
            <a:xfrm>
              <a:off x="3463" y="267"/>
              <a:ext cx="148" cy="91"/>
            </a:xfrm>
            <a:custGeom>
              <a:avLst/>
              <a:gdLst>
                <a:gd name="T0" fmla="*/ 1 w 148"/>
                <a:gd name="T1" fmla="*/ 69 h 91"/>
                <a:gd name="T2" fmla="*/ 25 w 148"/>
                <a:gd name="T3" fmla="*/ 51 h 91"/>
                <a:gd name="T4" fmla="*/ 100 w 148"/>
                <a:gd name="T5" fmla="*/ 9 h 91"/>
                <a:gd name="T6" fmla="*/ 133 w 148"/>
                <a:gd name="T7" fmla="*/ 3 h 91"/>
                <a:gd name="T8" fmla="*/ 136 w 148"/>
                <a:gd name="T9" fmla="*/ 27 h 91"/>
                <a:gd name="T10" fmla="*/ 61 w 148"/>
                <a:gd name="T11" fmla="*/ 75 h 91"/>
                <a:gd name="T12" fmla="*/ 19 w 148"/>
                <a:gd name="T13" fmla="*/ 90 h 91"/>
                <a:gd name="T14" fmla="*/ 1 w 148"/>
                <a:gd name="T15" fmla="*/ 69 h 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Freeform 17"/>
            <p:cNvSpPr>
              <a:spLocks/>
            </p:cNvSpPr>
            <p:nvPr/>
          </p:nvSpPr>
          <p:spPr bwMode="auto">
            <a:xfrm>
              <a:off x="3580" y="58"/>
              <a:ext cx="938" cy="158"/>
            </a:xfrm>
            <a:custGeom>
              <a:avLst/>
              <a:gdLst>
                <a:gd name="T0" fmla="*/ 172 w 938"/>
                <a:gd name="T1" fmla="*/ 86 h 158"/>
                <a:gd name="T2" fmla="*/ 61 w 938"/>
                <a:gd name="T3" fmla="*/ 137 h 158"/>
                <a:gd name="T4" fmla="*/ 16 w 938"/>
                <a:gd name="T5" fmla="*/ 155 h 158"/>
                <a:gd name="T6" fmla="*/ 7 w 938"/>
                <a:gd name="T7" fmla="*/ 122 h 158"/>
                <a:gd name="T8" fmla="*/ 58 w 938"/>
                <a:gd name="T9" fmla="*/ 80 h 158"/>
                <a:gd name="T10" fmla="*/ 172 w 938"/>
                <a:gd name="T11" fmla="*/ 38 h 158"/>
                <a:gd name="T12" fmla="*/ 304 w 938"/>
                <a:gd name="T13" fmla="*/ 11 h 158"/>
                <a:gd name="T14" fmla="*/ 463 w 938"/>
                <a:gd name="T15" fmla="*/ 2 h 158"/>
                <a:gd name="T16" fmla="*/ 631 w 938"/>
                <a:gd name="T17" fmla="*/ 23 h 158"/>
                <a:gd name="T18" fmla="*/ 796 w 938"/>
                <a:gd name="T19" fmla="*/ 53 h 158"/>
                <a:gd name="T20" fmla="*/ 841 w 938"/>
                <a:gd name="T21" fmla="*/ 47 h 158"/>
                <a:gd name="T22" fmla="*/ 907 w 938"/>
                <a:gd name="T23" fmla="*/ 71 h 158"/>
                <a:gd name="T24" fmla="*/ 919 w 938"/>
                <a:gd name="T25" fmla="*/ 101 h 158"/>
                <a:gd name="T26" fmla="*/ 793 w 938"/>
                <a:gd name="T27" fmla="*/ 98 h 158"/>
                <a:gd name="T28" fmla="*/ 634 w 938"/>
                <a:gd name="T29" fmla="*/ 62 h 158"/>
                <a:gd name="T30" fmla="*/ 439 w 938"/>
                <a:gd name="T31" fmla="*/ 38 h 158"/>
                <a:gd name="T32" fmla="*/ 238 w 938"/>
                <a:gd name="T33" fmla="*/ 59 h 158"/>
                <a:gd name="T34" fmla="*/ 172 w 938"/>
                <a:gd name="T35" fmla="*/ 86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Freeform 18"/>
            <p:cNvSpPr>
              <a:spLocks/>
            </p:cNvSpPr>
            <p:nvPr/>
          </p:nvSpPr>
          <p:spPr bwMode="auto">
            <a:xfrm>
              <a:off x="3686" y="145"/>
              <a:ext cx="372" cy="98"/>
            </a:xfrm>
            <a:custGeom>
              <a:avLst/>
              <a:gdLst>
                <a:gd name="T0" fmla="*/ 18 w 372"/>
                <a:gd name="T1" fmla="*/ 47 h 98"/>
                <a:gd name="T2" fmla="*/ 141 w 372"/>
                <a:gd name="T3" fmla="*/ 17 h 98"/>
                <a:gd name="T4" fmla="*/ 246 w 372"/>
                <a:gd name="T5" fmla="*/ 2 h 98"/>
                <a:gd name="T6" fmla="*/ 351 w 372"/>
                <a:gd name="T7" fmla="*/ 5 h 98"/>
                <a:gd name="T8" fmla="*/ 372 w 372"/>
                <a:gd name="T9" fmla="*/ 23 h 98"/>
                <a:gd name="T10" fmla="*/ 354 w 372"/>
                <a:gd name="T11" fmla="*/ 44 h 98"/>
                <a:gd name="T12" fmla="*/ 264 w 372"/>
                <a:gd name="T13" fmla="*/ 50 h 98"/>
                <a:gd name="T14" fmla="*/ 168 w 372"/>
                <a:gd name="T15" fmla="*/ 53 h 98"/>
                <a:gd name="T16" fmla="*/ 72 w 372"/>
                <a:gd name="T17" fmla="*/ 77 h 98"/>
                <a:gd name="T18" fmla="*/ 15 w 372"/>
                <a:gd name="T19" fmla="*/ 95 h 98"/>
                <a:gd name="T20" fmla="*/ 0 w 372"/>
                <a:gd name="T21" fmla="*/ 5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Freeform 19"/>
            <p:cNvSpPr>
              <a:spLocks/>
            </p:cNvSpPr>
            <p:nvPr/>
          </p:nvSpPr>
          <p:spPr bwMode="auto">
            <a:xfrm>
              <a:off x="3618" y="308"/>
              <a:ext cx="318" cy="158"/>
            </a:xfrm>
            <a:custGeom>
              <a:avLst/>
              <a:gdLst>
                <a:gd name="T0" fmla="*/ 0 w 318"/>
                <a:gd name="T1" fmla="*/ 158 h 158"/>
                <a:gd name="T2" fmla="*/ 12 w 318"/>
                <a:gd name="T3" fmla="*/ 137 h 158"/>
                <a:gd name="T4" fmla="*/ 162 w 318"/>
                <a:gd name="T5" fmla="*/ 71 h 158"/>
                <a:gd name="T6" fmla="*/ 249 w 318"/>
                <a:gd name="T7" fmla="*/ 20 h 158"/>
                <a:gd name="T8" fmla="*/ 285 w 318"/>
                <a:gd name="T9" fmla="*/ 2 h 158"/>
                <a:gd name="T10" fmla="*/ 309 w 318"/>
                <a:gd name="T11" fmla="*/ 11 h 158"/>
                <a:gd name="T12" fmla="*/ 303 w 318"/>
                <a:gd name="T13" fmla="*/ 47 h 158"/>
                <a:gd name="T14" fmla="*/ 219 w 318"/>
                <a:gd name="T15" fmla="*/ 89 h 158"/>
                <a:gd name="T16" fmla="*/ 108 w 318"/>
                <a:gd name="T17" fmla="*/ 140 h 158"/>
                <a:gd name="T18" fmla="*/ 57 w 318"/>
                <a:gd name="T19" fmla="*/ 152 h 158"/>
                <a:gd name="T20" fmla="*/ 0 w 318"/>
                <a:gd name="T2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2" name="Freeform 20"/>
            <p:cNvSpPr>
              <a:spLocks/>
            </p:cNvSpPr>
            <p:nvPr/>
          </p:nvSpPr>
          <p:spPr bwMode="auto">
            <a:xfrm>
              <a:off x="3413" y="291"/>
              <a:ext cx="380" cy="174"/>
            </a:xfrm>
            <a:custGeom>
              <a:avLst/>
              <a:gdLst>
                <a:gd name="T0" fmla="*/ 3 w 380"/>
                <a:gd name="T1" fmla="*/ 165 h 174"/>
                <a:gd name="T2" fmla="*/ 129 w 380"/>
                <a:gd name="T3" fmla="*/ 93 h 174"/>
                <a:gd name="T4" fmla="*/ 261 w 380"/>
                <a:gd name="T5" fmla="*/ 30 h 174"/>
                <a:gd name="T6" fmla="*/ 351 w 380"/>
                <a:gd name="T7" fmla="*/ 0 h 174"/>
                <a:gd name="T8" fmla="*/ 378 w 380"/>
                <a:gd name="T9" fmla="*/ 27 h 174"/>
                <a:gd name="T10" fmla="*/ 336 w 380"/>
                <a:gd name="T11" fmla="*/ 51 h 174"/>
                <a:gd name="T12" fmla="*/ 291 w 380"/>
                <a:gd name="T13" fmla="*/ 60 h 174"/>
                <a:gd name="T14" fmla="*/ 240 w 380"/>
                <a:gd name="T15" fmla="*/ 75 h 174"/>
                <a:gd name="T16" fmla="*/ 189 w 380"/>
                <a:gd name="T17" fmla="*/ 120 h 174"/>
                <a:gd name="T18" fmla="*/ 102 w 380"/>
                <a:gd name="T19" fmla="*/ 174 h 174"/>
                <a:gd name="T20" fmla="*/ 0 w 380"/>
                <a:gd name="T21" fmla="*/ 162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Freeform 21"/>
            <p:cNvSpPr>
              <a:spLocks/>
            </p:cNvSpPr>
            <p:nvPr/>
          </p:nvSpPr>
          <p:spPr bwMode="auto">
            <a:xfrm>
              <a:off x="4178" y="187"/>
              <a:ext cx="523" cy="69"/>
            </a:xfrm>
            <a:custGeom>
              <a:avLst/>
              <a:gdLst>
                <a:gd name="T0" fmla="*/ 84 w 523"/>
                <a:gd name="T1" fmla="*/ 11 h 69"/>
                <a:gd name="T2" fmla="*/ 27 w 523"/>
                <a:gd name="T3" fmla="*/ 5 h 69"/>
                <a:gd name="T4" fmla="*/ 9 w 523"/>
                <a:gd name="T5" fmla="*/ 35 h 69"/>
                <a:gd name="T6" fmla="*/ 81 w 523"/>
                <a:gd name="T7" fmla="*/ 56 h 69"/>
                <a:gd name="T8" fmla="*/ 255 w 523"/>
                <a:gd name="T9" fmla="*/ 68 h 69"/>
                <a:gd name="T10" fmla="*/ 432 w 523"/>
                <a:gd name="T11" fmla="*/ 50 h 69"/>
                <a:gd name="T12" fmla="*/ 513 w 523"/>
                <a:gd name="T13" fmla="*/ 5 h 69"/>
                <a:gd name="T14" fmla="*/ 372 w 523"/>
                <a:gd name="T15" fmla="*/ 20 h 69"/>
                <a:gd name="T16" fmla="*/ 141 w 523"/>
                <a:gd name="T17" fmla="*/ 14 h 69"/>
                <a:gd name="T18" fmla="*/ 84 w 523"/>
                <a:gd name="T19" fmla="*/ 11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Freeform 22"/>
            <p:cNvSpPr>
              <a:spLocks/>
            </p:cNvSpPr>
            <p:nvPr/>
          </p:nvSpPr>
          <p:spPr bwMode="auto">
            <a:xfrm>
              <a:off x="4689" y="186"/>
              <a:ext cx="537" cy="120"/>
            </a:xfrm>
            <a:custGeom>
              <a:avLst/>
              <a:gdLst>
                <a:gd name="T0" fmla="*/ 23 w 537"/>
                <a:gd name="T1" fmla="*/ 6 h 120"/>
                <a:gd name="T2" fmla="*/ 188 w 537"/>
                <a:gd name="T3" fmla="*/ 3 h 120"/>
                <a:gd name="T4" fmla="*/ 323 w 537"/>
                <a:gd name="T5" fmla="*/ 27 h 120"/>
                <a:gd name="T6" fmla="*/ 464 w 537"/>
                <a:gd name="T7" fmla="*/ 69 h 120"/>
                <a:gd name="T8" fmla="*/ 521 w 537"/>
                <a:gd name="T9" fmla="*/ 90 h 120"/>
                <a:gd name="T10" fmla="*/ 533 w 537"/>
                <a:gd name="T11" fmla="*/ 105 h 120"/>
                <a:gd name="T12" fmla="*/ 497 w 537"/>
                <a:gd name="T13" fmla="*/ 120 h 120"/>
                <a:gd name="T14" fmla="*/ 452 w 537"/>
                <a:gd name="T15" fmla="*/ 108 h 120"/>
                <a:gd name="T16" fmla="*/ 350 w 537"/>
                <a:gd name="T17" fmla="*/ 72 h 120"/>
                <a:gd name="T18" fmla="*/ 158 w 537"/>
                <a:gd name="T19" fmla="*/ 39 h 120"/>
                <a:gd name="T20" fmla="*/ 50 w 537"/>
                <a:gd name="T21" fmla="*/ 39 h 120"/>
                <a:gd name="T22" fmla="*/ 23 w 537"/>
                <a:gd name="T23" fmla="*/ 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5" name="Freeform 23"/>
            <p:cNvSpPr>
              <a:spLocks/>
            </p:cNvSpPr>
            <p:nvPr/>
          </p:nvSpPr>
          <p:spPr bwMode="auto">
            <a:xfrm>
              <a:off x="4968" y="312"/>
              <a:ext cx="800" cy="143"/>
            </a:xfrm>
            <a:custGeom>
              <a:avLst/>
              <a:gdLst>
                <a:gd name="T0" fmla="*/ 800 w 800"/>
                <a:gd name="T1" fmla="*/ 24 h 143"/>
                <a:gd name="T2" fmla="*/ 782 w 800"/>
                <a:gd name="T3" fmla="*/ 15 h 143"/>
                <a:gd name="T4" fmla="*/ 659 w 800"/>
                <a:gd name="T5" fmla="*/ 63 h 143"/>
                <a:gd name="T6" fmla="*/ 500 w 800"/>
                <a:gd name="T7" fmla="*/ 84 h 143"/>
                <a:gd name="T8" fmla="*/ 326 w 800"/>
                <a:gd name="T9" fmla="*/ 69 h 143"/>
                <a:gd name="T10" fmla="*/ 98 w 800"/>
                <a:gd name="T11" fmla="*/ 21 h 143"/>
                <a:gd name="T12" fmla="*/ 11 w 800"/>
                <a:gd name="T13" fmla="*/ 6 h 143"/>
                <a:gd name="T14" fmla="*/ 32 w 800"/>
                <a:gd name="T15" fmla="*/ 60 h 143"/>
                <a:gd name="T16" fmla="*/ 155 w 800"/>
                <a:gd name="T17" fmla="*/ 96 h 143"/>
                <a:gd name="T18" fmla="*/ 410 w 800"/>
                <a:gd name="T19" fmla="*/ 138 h 143"/>
                <a:gd name="T20" fmla="*/ 596 w 800"/>
                <a:gd name="T21" fmla="*/ 129 h 143"/>
                <a:gd name="T22" fmla="*/ 737 w 800"/>
                <a:gd name="T23" fmla="*/ 90 h 143"/>
                <a:gd name="T24" fmla="*/ 788 w 800"/>
                <a:gd name="T25" fmla="*/ 69 h 143"/>
                <a:gd name="T26" fmla="*/ 800 w 800"/>
                <a:gd name="T27" fmla="*/ 2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6" name="Freeform 24"/>
            <p:cNvSpPr>
              <a:spLocks/>
            </p:cNvSpPr>
            <p:nvPr/>
          </p:nvSpPr>
          <p:spPr bwMode="auto">
            <a:xfrm>
              <a:off x="5318" y="240"/>
              <a:ext cx="402" cy="115"/>
            </a:xfrm>
            <a:custGeom>
              <a:avLst/>
              <a:gdLst>
                <a:gd name="T0" fmla="*/ 402 w 402"/>
                <a:gd name="T1" fmla="*/ 0 h 115"/>
                <a:gd name="T2" fmla="*/ 384 w 402"/>
                <a:gd name="T3" fmla="*/ 12 h 115"/>
                <a:gd name="T4" fmla="*/ 276 w 402"/>
                <a:gd name="T5" fmla="*/ 51 h 115"/>
                <a:gd name="T6" fmla="*/ 165 w 402"/>
                <a:gd name="T7" fmla="*/ 66 h 115"/>
                <a:gd name="T8" fmla="*/ 51 w 402"/>
                <a:gd name="T9" fmla="*/ 57 h 115"/>
                <a:gd name="T10" fmla="*/ 15 w 402"/>
                <a:gd name="T11" fmla="*/ 54 h 115"/>
                <a:gd name="T12" fmla="*/ 3 w 402"/>
                <a:gd name="T13" fmla="*/ 69 h 115"/>
                <a:gd name="T14" fmla="*/ 9 w 402"/>
                <a:gd name="T15" fmla="*/ 93 h 115"/>
                <a:gd name="T16" fmla="*/ 54 w 402"/>
                <a:gd name="T17" fmla="*/ 102 h 115"/>
                <a:gd name="T18" fmla="*/ 198 w 402"/>
                <a:gd name="T19" fmla="*/ 111 h 115"/>
                <a:gd name="T20" fmla="*/ 336 w 402"/>
                <a:gd name="T21" fmla="*/ 75 h 115"/>
                <a:gd name="T22" fmla="*/ 375 w 402"/>
                <a:gd name="T23" fmla="*/ 54 h 115"/>
                <a:gd name="T24" fmla="*/ 402 w 402"/>
                <a:gd name="T25" fmla="*/ 0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 name="Group 25"/>
          <p:cNvGrpSpPr>
            <a:grpSpLocks/>
          </p:cNvGrpSpPr>
          <p:nvPr/>
        </p:nvGrpSpPr>
        <p:grpSpPr bwMode="auto">
          <a:xfrm>
            <a:off x="20638" y="6161088"/>
            <a:ext cx="9169400" cy="138112"/>
            <a:chOff x="0" y="4032"/>
            <a:chExt cx="5776" cy="87"/>
          </a:xfrm>
        </p:grpSpPr>
        <p:sp>
          <p:nvSpPr>
            <p:cNvPr id="28" name="Freeform 26"/>
            <p:cNvSpPr>
              <a:spLocks/>
            </p:cNvSpPr>
            <p:nvPr/>
          </p:nvSpPr>
          <p:spPr bwMode="auto">
            <a:xfrm>
              <a:off x="4041" y="4047"/>
              <a:ext cx="1735" cy="72"/>
            </a:xfrm>
            <a:custGeom>
              <a:avLst/>
              <a:gdLst>
                <a:gd name="T0" fmla="*/ 165 w 1735"/>
                <a:gd name="T1" fmla="*/ 6 h 72"/>
                <a:gd name="T2" fmla="*/ 450 w 1735"/>
                <a:gd name="T3" fmla="*/ 3 h 72"/>
                <a:gd name="T4" fmla="*/ 714 w 1735"/>
                <a:gd name="T5" fmla="*/ 12 h 72"/>
                <a:gd name="T6" fmla="*/ 957 w 1735"/>
                <a:gd name="T7" fmla="*/ 24 h 72"/>
                <a:gd name="T8" fmla="*/ 1173 w 1735"/>
                <a:gd name="T9" fmla="*/ 24 h 72"/>
                <a:gd name="T10" fmla="*/ 1473 w 1735"/>
                <a:gd name="T11" fmla="*/ 15 h 72"/>
                <a:gd name="T12" fmla="*/ 1617 w 1735"/>
                <a:gd name="T13" fmla="*/ 0 h 72"/>
                <a:gd name="T14" fmla="*/ 1719 w 1735"/>
                <a:gd name="T15" fmla="*/ 15 h 72"/>
                <a:gd name="T16" fmla="*/ 1716 w 1735"/>
                <a:gd name="T17" fmla="*/ 66 h 72"/>
                <a:gd name="T18" fmla="*/ 1632 w 1735"/>
                <a:gd name="T19" fmla="*/ 51 h 72"/>
                <a:gd name="T20" fmla="*/ 1407 w 1735"/>
                <a:gd name="T21" fmla="*/ 51 h 72"/>
                <a:gd name="T22" fmla="*/ 1191 w 1735"/>
                <a:gd name="T23" fmla="*/ 48 h 72"/>
                <a:gd name="T24" fmla="*/ 870 w 1735"/>
                <a:gd name="T25" fmla="*/ 60 h 72"/>
                <a:gd name="T26" fmla="*/ 492 w 1735"/>
                <a:gd name="T27" fmla="*/ 48 h 72"/>
                <a:gd name="T28" fmla="*/ 291 w 1735"/>
                <a:gd name="T29" fmla="*/ 27 h 72"/>
                <a:gd name="T30" fmla="*/ 21 w 1735"/>
                <a:gd name="T31" fmla="*/ 36 h 72"/>
                <a:gd name="T32" fmla="*/ 165 w 1735"/>
                <a:gd name="T33" fmla="*/ 6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Freeform 27"/>
            <p:cNvSpPr>
              <a:spLocks/>
            </p:cNvSpPr>
            <p:nvPr/>
          </p:nvSpPr>
          <p:spPr bwMode="auto">
            <a:xfrm>
              <a:off x="1727" y="4038"/>
              <a:ext cx="2655" cy="60"/>
            </a:xfrm>
            <a:custGeom>
              <a:avLst/>
              <a:gdLst>
                <a:gd name="T0" fmla="*/ 2641 w 2655"/>
                <a:gd name="T1" fmla="*/ 6 h 60"/>
                <a:gd name="T2" fmla="*/ 2620 w 2655"/>
                <a:gd name="T3" fmla="*/ 30 h 60"/>
                <a:gd name="T4" fmla="*/ 2368 w 2655"/>
                <a:gd name="T5" fmla="*/ 45 h 60"/>
                <a:gd name="T6" fmla="*/ 2023 w 2655"/>
                <a:gd name="T7" fmla="*/ 60 h 60"/>
                <a:gd name="T8" fmla="*/ 1786 w 2655"/>
                <a:gd name="T9" fmla="*/ 48 h 60"/>
                <a:gd name="T10" fmla="*/ 1525 w 2655"/>
                <a:gd name="T11" fmla="*/ 36 h 60"/>
                <a:gd name="T12" fmla="*/ 1195 w 2655"/>
                <a:gd name="T13" fmla="*/ 45 h 60"/>
                <a:gd name="T14" fmla="*/ 817 w 2655"/>
                <a:gd name="T15" fmla="*/ 39 h 60"/>
                <a:gd name="T16" fmla="*/ 499 w 2655"/>
                <a:gd name="T17" fmla="*/ 27 h 60"/>
                <a:gd name="T18" fmla="*/ 136 w 2655"/>
                <a:gd name="T19" fmla="*/ 39 h 60"/>
                <a:gd name="T20" fmla="*/ 10 w 2655"/>
                <a:gd name="T21" fmla="*/ 33 h 60"/>
                <a:gd name="T22" fmla="*/ 76 w 2655"/>
                <a:gd name="T23" fmla="*/ 24 h 60"/>
                <a:gd name="T24" fmla="*/ 310 w 2655"/>
                <a:gd name="T25" fmla="*/ 18 h 60"/>
                <a:gd name="T26" fmla="*/ 544 w 2655"/>
                <a:gd name="T27" fmla="*/ 0 h 60"/>
                <a:gd name="T28" fmla="*/ 853 w 2655"/>
                <a:gd name="T29" fmla="*/ 21 h 60"/>
                <a:gd name="T30" fmla="*/ 1114 w 2655"/>
                <a:gd name="T31" fmla="*/ 21 h 60"/>
                <a:gd name="T32" fmla="*/ 1399 w 2655"/>
                <a:gd name="T33" fmla="*/ 3 h 60"/>
                <a:gd name="T34" fmla="*/ 1588 w 2655"/>
                <a:gd name="T35" fmla="*/ 9 h 60"/>
                <a:gd name="T36" fmla="*/ 1807 w 2655"/>
                <a:gd name="T37" fmla="*/ 21 h 60"/>
                <a:gd name="T38" fmla="*/ 2035 w 2655"/>
                <a:gd name="T39" fmla="*/ 12 h 60"/>
                <a:gd name="T40" fmla="*/ 2290 w 2655"/>
                <a:gd name="T41" fmla="*/ 18 h 60"/>
                <a:gd name="T42" fmla="*/ 2596 w 2655"/>
                <a:gd name="T43" fmla="*/ 3 h 60"/>
                <a:gd name="T44" fmla="*/ 2641 w 2655"/>
                <a:gd name="T45" fmla="*/ 6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Freeform 28"/>
            <p:cNvSpPr>
              <a:spLocks/>
            </p:cNvSpPr>
            <p:nvPr/>
          </p:nvSpPr>
          <p:spPr bwMode="auto">
            <a:xfrm>
              <a:off x="0" y="4032"/>
              <a:ext cx="2041" cy="62"/>
            </a:xfrm>
            <a:custGeom>
              <a:avLst/>
              <a:gdLst>
                <a:gd name="T0" fmla="*/ 1893 w 2041"/>
                <a:gd name="T1" fmla="*/ 39 h 62"/>
                <a:gd name="T2" fmla="*/ 1578 w 2041"/>
                <a:gd name="T3" fmla="*/ 45 h 62"/>
                <a:gd name="T4" fmla="*/ 1011 w 2041"/>
                <a:gd name="T5" fmla="*/ 60 h 62"/>
                <a:gd name="T6" fmla="*/ 438 w 2041"/>
                <a:gd name="T7" fmla="*/ 57 h 62"/>
                <a:gd name="T8" fmla="*/ 0 w 2041"/>
                <a:gd name="T9" fmla="*/ 36 h 62"/>
                <a:gd name="T10" fmla="*/ 0 w 2041"/>
                <a:gd name="T11" fmla="*/ 3 h 62"/>
                <a:gd name="T12" fmla="*/ 210 w 2041"/>
                <a:gd name="T13" fmla="*/ 18 h 62"/>
                <a:gd name="T14" fmla="*/ 474 w 2041"/>
                <a:gd name="T15" fmla="*/ 21 h 62"/>
                <a:gd name="T16" fmla="*/ 678 w 2041"/>
                <a:gd name="T17" fmla="*/ 9 h 62"/>
                <a:gd name="T18" fmla="*/ 897 w 2041"/>
                <a:gd name="T19" fmla="*/ 9 h 62"/>
                <a:gd name="T20" fmla="*/ 1167 w 2041"/>
                <a:gd name="T21" fmla="*/ 30 h 62"/>
                <a:gd name="T22" fmla="*/ 1500 w 2041"/>
                <a:gd name="T23" fmla="*/ 24 h 62"/>
                <a:gd name="T24" fmla="*/ 1758 w 2041"/>
                <a:gd name="T25" fmla="*/ 3 h 62"/>
                <a:gd name="T26" fmla="*/ 1938 w 2041"/>
                <a:gd name="T27" fmla="*/ 18 h 62"/>
                <a:gd name="T28" fmla="*/ 2034 w 2041"/>
                <a:gd name="T29" fmla="*/ 33 h 62"/>
                <a:gd name="T30" fmla="*/ 1893 w 2041"/>
                <a:gd name="T31" fmla="*/ 39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 name="Picture Placeholder 2"/>
          <p:cNvSpPr>
            <a:spLocks noGrp="1"/>
          </p:cNvSpPr>
          <p:nvPr>
            <p:ph type="pic" sz="quarter" idx="13" hasCustomPrompt="1"/>
          </p:nvPr>
        </p:nvSpPr>
        <p:spPr>
          <a:xfrm>
            <a:off x="26988" y="6262688"/>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35" name="Picture Placeholder 34"/>
          <p:cNvSpPr>
            <a:spLocks noGrp="1"/>
          </p:cNvSpPr>
          <p:nvPr>
            <p:ph type="pic" sz="quarter" idx="14" hasCustomPrompt="1"/>
          </p:nvPr>
        </p:nvSpPr>
        <p:spPr>
          <a:xfrm>
            <a:off x="475456" y="6400800"/>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481919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7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2974938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1743423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1763686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3184309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3427616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2164969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33"/>
          <p:cNvSpPr>
            <a:spLocks noGrp="1" noChangeArrowheads="1"/>
          </p:cNvSpPr>
          <p:nvPr>
            <p:ph type="sldNum" sz="quarter" idx="12"/>
          </p:nvPr>
        </p:nvSpPr>
        <p:spPr>
          <a:ln/>
        </p:spPr>
        <p:txBody>
          <a:bodyPr/>
          <a:lstStyle>
            <a:lvl1pPr>
              <a:defRPr/>
            </a:lvl1pPr>
          </a:lstStyle>
          <a:p>
            <a:pPr>
              <a:defRPr/>
            </a:pPr>
            <a:fld id="{500F6143-A45B-4084-A0B8-5252074071DC}" type="slidenum">
              <a:rPr lang="en-GB" altLang="en-US" smtClean="0"/>
              <a:pPr>
                <a:defRPr/>
              </a:pPr>
              <a:t>‹#›</a:t>
            </a:fld>
            <a:endParaRPr lang="en-GB" altLang="en-US"/>
          </a:p>
        </p:txBody>
      </p:sp>
    </p:spTree>
    <p:extLst>
      <p:ext uri="{BB962C8B-B14F-4D97-AF65-F5344CB8AC3E}">
        <p14:creationId xmlns:p14="http://schemas.microsoft.com/office/powerpoint/2010/main" val="169145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2664775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1862887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660237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1786268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44450" y="6249193"/>
            <a:ext cx="8991599" cy="404813"/>
          </a:xfrm>
          <a:blipFill>
            <a:blip r:embed="rId2"/>
            <a:stretch>
              <a:fillRect/>
            </a:stretch>
          </a:blipFill>
        </p:spPr>
        <p:txBody>
          <a:bodyPr/>
          <a:lstStyle>
            <a:lvl1pPr marL="0" indent="0">
              <a:buNone/>
              <a:defRPr sz="100"/>
            </a:lvl1pPr>
          </a:lstStyle>
          <a:p>
            <a:r>
              <a:rPr lang="en-US" dirty="0" smtClean="0"/>
              <a:t>.</a:t>
            </a:r>
            <a:endParaRPr lang="en-US" dirty="0"/>
          </a:p>
        </p:txBody>
      </p:sp>
      <p:sp>
        <p:nvSpPr>
          <p:cNvPr id="8" name="Picture Placeholder 34"/>
          <p:cNvSpPr>
            <a:spLocks noGrp="1"/>
          </p:cNvSpPr>
          <p:nvPr>
            <p:ph type="pic" sz="quarter" idx="14" hasCustomPrompt="1"/>
          </p:nvPr>
        </p:nvSpPr>
        <p:spPr>
          <a:xfrm>
            <a:off x="495300" y="6417468"/>
            <a:ext cx="1212850" cy="388938"/>
          </a:xfrm>
          <a:blipFill>
            <a:blip r:embed="rId3"/>
            <a:stretch>
              <a:fillRect/>
            </a:stretch>
          </a:blipFill>
        </p:spPr>
        <p:txBody>
          <a:bodyPr/>
          <a:lstStyle>
            <a:lvl1pPr marL="0" indent="0">
              <a:buNone/>
              <a:defRPr sz="100"/>
            </a:lvl1pPr>
          </a:lstStyle>
          <a:p>
            <a:r>
              <a:rPr lang="en-US" dirty="0" smtClean="0"/>
              <a:t>.</a:t>
            </a:r>
            <a:endParaRPr lang="en-US" dirty="0"/>
          </a:p>
        </p:txBody>
      </p:sp>
    </p:spTree>
    <p:extLst>
      <p:ext uri="{BB962C8B-B14F-4D97-AF65-F5344CB8AC3E}">
        <p14:creationId xmlns:p14="http://schemas.microsoft.com/office/powerpoint/2010/main" val="3769787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33"/>
          <p:cNvSpPr>
            <a:spLocks noGrp="1" noChangeArrowheads="1"/>
          </p:cNvSpPr>
          <p:nvPr>
            <p:ph type="sldNum" sz="quarter" idx="12"/>
          </p:nvPr>
        </p:nvSpPr>
        <p:spPr>
          <a:ln/>
        </p:spPr>
        <p:txBody>
          <a:bodyPr/>
          <a:lstStyle>
            <a:lvl1pPr>
              <a:defRPr/>
            </a:lvl1pPr>
          </a:lstStyle>
          <a:p>
            <a:pPr>
              <a:defRPr/>
            </a:pPr>
            <a:fld id="{85375BBB-73AE-4581-8040-FF2E3333F4FB}" type="slidenum">
              <a:rPr lang="en-GB" altLang="en-US" smtClean="0"/>
              <a:pPr>
                <a:defRPr/>
              </a:pPr>
              <a:t>‹#›</a:t>
            </a:fld>
            <a:endParaRPr lang="en-GB" altLang="en-US"/>
          </a:p>
        </p:txBody>
      </p:sp>
    </p:spTree>
    <p:extLst>
      <p:ext uri="{BB962C8B-B14F-4D97-AF65-F5344CB8AC3E}">
        <p14:creationId xmlns:p14="http://schemas.microsoft.com/office/powerpoint/2010/main" val="790818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33"/>
          <p:cNvSpPr>
            <a:spLocks noGrp="1" noChangeArrowheads="1"/>
          </p:cNvSpPr>
          <p:nvPr>
            <p:ph type="sldNum" sz="quarter" idx="12"/>
          </p:nvPr>
        </p:nvSpPr>
        <p:spPr>
          <a:ln/>
        </p:spPr>
        <p:txBody>
          <a:bodyPr/>
          <a:lstStyle>
            <a:lvl1pPr>
              <a:defRPr/>
            </a:lvl1pPr>
          </a:lstStyle>
          <a:p>
            <a:pPr>
              <a:defRPr/>
            </a:pPr>
            <a:fld id="{69DE325C-A11E-49D9-A1D5-1679023E5112}" type="slidenum">
              <a:rPr lang="en-GB" altLang="en-US" smtClean="0"/>
              <a:pPr>
                <a:defRPr/>
              </a:pPr>
              <a:t>‹#›</a:t>
            </a:fld>
            <a:endParaRPr lang="en-GB" altLang="en-US"/>
          </a:p>
        </p:txBody>
      </p:sp>
    </p:spTree>
    <p:extLst>
      <p:ext uri="{BB962C8B-B14F-4D97-AF65-F5344CB8AC3E}">
        <p14:creationId xmlns:p14="http://schemas.microsoft.com/office/powerpoint/2010/main" val="4193979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33"/>
          <p:cNvSpPr>
            <a:spLocks noGrp="1" noChangeArrowheads="1"/>
          </p:cNvSpPr>
          <p:nvPr>
            <p:ph type="sldNum" sz="quarter" idx="12"/>
          </p:nvPr>
        </p:nvSpPr>
        <p:spPr>
          <a:ln/>
        </p:spPr>
        <p:txBody>
          <a:bodyPr/>
          <a:lstStyle>
            <a:lvl1pPr>
              <a:defRPr/>
            </a:lvl1pPr>
          </a:lstStyle>
          <a:p>
            <a:pPr>
              <a:defRPr/>
            </a:pPr>
            <a:fld id="{541C04FF-B99D-4E1E-B8B1-FA331F599774}" type="slidenum">
              <a:rPr lang="en-GB" altLang="en-US" smtClean="0"/>
              <a:pPr>
                <a:defRPr/>
              </a:pPr>
              <a:t>‹#›</a:t>
            </a:fld>
            <a:endParaRPr lang="en-GB" altLang="en-US"/>
          </a:p>
        </p:txBody>
      </p:sp>
    </p:spTree>
    <p:extLst>
      <p:ext uri="{BB962C8B-B14F-4D97-AF65-F5344CB8AC3E}">
        <p14:creationId xmlns:p14="http://schemas.microsoft.com/office/powerpoint/2010/main" val="4040451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33"/>
          <p:cNvSpPr>
            <a:spLocks noGrp="1" noChangeArrowheads="1"/>
          </p:cNvSpPr>
          <p:nvPr>
            <p:ph type="sldNum" sz="quarter" idx="12"/>
          </p:nvPr>
        </p:nvSpPr>
        <p:spPr>
          <a:ln/>
        </p:spPr>
        <p:txBody>
          <a:bodyPr/>
          <a:lstStyle>
            <a:lvl1pPr>
              <a:defRPr/>
            </a:lvl1pPr>
          </a:lstStyle>
          <a:p>
            <a:pPr>
              <a:defRPr/>
            </a:pPr>
            <a:fld id="{70A4074C-77CE-461E-AD8E-BCBD2C23BEA2}" type="slidenum">
              <a:rPr lang="en-GB" altLang="en-US" smtClean="0"/>
              <a:pPr>
                <a:defRPr/>
              </a:pPr>
              <a:t>‹#›</a:t>
            </a:fld>
            <a:endParaRPr lang="en-GB" altLang="en-US"/>
          </a:p>
        </p:txBody>
      </p:sp>
    </p:spTree>
    <p:extLst>
      <p:ext uri="{BB962C8B-B14F-4D97-AF65-F5344CB8AC3E}">
        <p14:creationId xmlns:p14="http://schemas.microsoft.com/office/powerpoint/2010/main" val="3957088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33"/>
          <p:cNvSpPr>
            <a:spLocks noGrp="1" noChangeArrowheads="1"/>
          </p:cNvSpPr>
          <p:nvPr>
            <p:ph type="sldNum" sz="quarter" idx="12"/>
          </p:nvPr>
        </p:nvSpPr>
        <p:spPr>
          <a:ln/>
        </p:spPr>
        <p:txBody>
          <a:bodyPr/>
          <a:lstStyle>
            <a:lvl1pPr>
              <a:defRPr/>
            </a:lvl1pPr>
          </a:lstStyle>
          <a:p>
            <a:pPr>
              <a:defRPr/>
            </a:pPr>
            <a:fld id="{500F6143-A45B-4084-A0B8-5252074071DC}" type="slidenum">
              <a:rPr lang="en-GB" altLang="en-US" smtClean="0"/>
              <a:pPr>
                <a:defRPr/>
              </a:pPr>
              <a:t>‹#›</a:t>
            </a:fld>
            <a:endParaRPr lang="en-GB" altLang="en-US"/>
          </a:p>
        </p:txBody>
      </p:sp>
    </p:spTree>
    <p:extLst>
      <p:ext uri="{BB962C8B-B14F-4D97-AF65-F5344CB8AC3E}">
        <p14:creationId xmlns:p14="http://schemas.microsoft.com/office/powerpoint/2010/main" val="2854218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33"/>
          <p:cNvSpPr>
            <a:spLocks noGrp="1" noChangeArrowheads="1"/>
          </p:cNvSpPr>
          <p:nvPr>
            <p:ph type="sldNum" sz="quarter" idx="12"/>
          </p:nvPr>
        </p:nvSpPr>
        <p:spPr>
          <a:ln/>
        </p:spPr>
        <p:txBody>
          <a:bodyPr/>
          <a:lstStyle>
            <a:lvl1pPr>
              <a:defRPr/>
            </a:lvl1pPr>
          </a:lstStyle>
          <a:p>
            <a:pPr>
              <a:defRPr/>
            </a:pPr>
            <a:fld id="{BB5739E9-065B-48A9-A8DA-B86C797FDA32}" type="slidenum">
              <a:rPr lang="en-GB" altLang="en-US" smtClean="0"/>
              <a:pPr>
                <a:defRPr/>
              </a:pPr>
              <a:t>‹#›</a:t>
            </a:fld>
            <a:endParaRPr lang="en-GB" altLang="en-US"/>
          </a:p>
        </p:txBody>
      </p:sp>
    </p:spTree>
    <p:extLst>
      <p:ext uri="{BB962C8B-B14F-4D97-AF65-F5344CB8AC3E}">
        <p14:creationId xmlns:p14="http://schemas.microsoft.com/office/powerpoint/2010/main" val="1022085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31"/>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32"/>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33"/>
          <p:cNvSpPr>
            <a:spLocks noGrp="1" noChangeArrowheads="1"/>
          </p:cNvSpPr>
          <p:nvPr>
            <p:ph type="sldNum" sz="quarter" idx="12"/>
          </p:nvPr>
        </p:nvSpPr>
        <p:spPr>
          <a:ln/>
        </p:spPr>
        <p:txBody>
          <a:bodyPr/>
          <a:lstStyle>
            <a:lvl1pPr>
              <a:defRPr/>
            </a:lvl1pPr>
          </a:lstStyle>
          <a:p>
            <a:pPr>
              <a:defRPr/>
            </a:pPr>
            <a:fld id="{E438F2A0-D13E-4AF6-921D-97F75D343581}" type="slidenum">
              <a:rPr lang="en-GB" altLang="en-US" smtClean="0"/>
              <a:pPr>
                <a:defRPr/>
              </a:pPr>
              <a:t>‹#›</a:t>
            </a:fld>
            <a:endParaRPr lang="en-GB" altLang="en-US"/>
          </a:p>
        </p:txBody>
      </p:sp>
    </p:spTree>
    <p:extLst>
      <p:ext uri="{BB962C8B-B14F-4D97-AF65-F5344CB8AC3E}">
        <p14:creationId xmlns:p14="http://schemas.microsoft.com/office/powerpoint/2010/main" val="2197008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 Id="rId30"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6"/>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6700" cy="757238"/>
            <a:chOff x="0" y="0"/>
            <a:chExt cx="5768" cy="477"/>
          </a:xfrm>
        </p:grpSpPr>
        <p:sp>
          <p:nvSpPr>
            <p:cNvPr id="1036" name="Freeform 3"/>
            <p:cNvSpPr>
              <a:spLocks/>
            </p:cNvSpPr>
            <p:nvPr/>
          </p:nvSpPr>
          <p:spPr bwMode="auto">
            <a:xfrm>
              <a:off x="5" y="0"/>
              <a:ext cx="5763" cy="477"/>
            </a:xfrm>
            <a:custGeom>
              <a:avLst/>
              <a:gdLst>
                <a:gd name="T0" fmla="*/ 0 w 5763"/>
                <a:gd name="T1" fmla="*/ 450 h 477"/>
                <a:gd name="T2" fmla="*/ 3 w 5763"/>
                <a:gd name="T3" fmla="*/ 0 h 477"/>
                <a:gd name="T4" fmla="*/ 5763 w 5763"/>
                <a:gd name="T5" fmla="*/ 0 h 477"/>
                <a:gd name="T6" fmla="*/ 5763 w 5763"/>
                <a:gd name="T7" fmla="*/ 465 h 477"/>
                <a:gd name="T8" fmla="*/ 4821 w 5763"/>
                <a:gd name="T9" fmla="*/ 477 h 477"/>
                <a:gd name="T10" fmla="*/ 4326 w 5763"/>
                <a:gd name="T11" fmla="*/ 447 h 477"/>
                <a:gd name="T12" fmla="*/ 3783 w 5763"/>
                <a:gd name="T13" fmla="*/ 465 h 477"/>
                <a:gd name="T14" fmla="*/ 3417 w 5763"/>
                <a:gd name="T15" fmla="*/ 456 h 477"/>
                <a:gd name="T16" fmla="*/ 2973 w 5763"/>
                <a:gd name="T17" fmla="*/ 459 h 477"/>
                <a:gd name="T18" fmla="*/ 2451 w 5763"/>
                <a:gd name="T19" fmla="*/ 453 h 477"/>
                <a:gd name="T20" fmla="*/ 2289 w 5763"/>
                <a:gd name="T21" fmla="*/ 441 h 477"/>
                <a:gd name="T22" fmla="*/ 2010 w 5763"/>
                <a:gd name="T23" fmla="*/ 453 h 477"/>
                <a:gd name="T24" fmla="*/ 1827 w 5763"/>
                <a:gd name="T25" fmla="*/ 450 h 477"/>
                <a:gd name="T26" fmla="*/ 1215 w 5763"/>
                <a:gd name="T27" fmla="*/ 465 h 477"/>
                <a:gd name="T28" fmla="*/ 660 w 5763"/>
                <a:gd name="T29" fmla="*/ 456 h 477"/>
                <a:gd name="T30" fmla="*/ 0 w 5763"/>
                <a:gd name="T31" fmla="*/ 450 h 4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195"/>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 name="Freeform 4"/>
            <p:cNvSpPr>
              <a:spLocks/>
            </p:cNvSpPr>
            <p:nvPr/>
          </p:nvSpPr>
          <p:spPr bwMode="auto">
            <a:xfrm>
              <a:off x="0" y="98"/>
              <a:ext cx="256" cy="253"/>
            </a:xfrm>
            <a:custGeom>
              <a:avLst/>
              <a:gdLst>
                <a:gd name="T0" fmla="*/ 8 w 256"/>
                <a:gd name="T1" fmla="*/ 190 h 253"/>
                <a:gd name="T2" fmla="*/ 71 w 256"/>
                <a:gd name="T3" fmla="*/ 115 h 253"/>
                <a:gd name="T4" fmla="*/ 203 w 256"/>
                <a:gd name="T5" fmla="*/ 16 h 253"/>
                <a:gd name="T6" fmla="*/ 251 w 256"/>
                <a:gd name="T7" fmla="*/ 19 h 253"/>
                <a:gd name="T8" fmla="*/ 236 w 256"/>
                <a:gd name="T9" fmla="*/ 46 h 253"/>
                <a:gd name="T10" fmla="*/ 176 w 256"/>
                <a:gd name="T11" fmla="*/ 82 h 253"/>
                <a:gd name="T12" fmla="*/ 92 w 256"/>
                <a:gd name="T13" fmla="*/ 154 h 253"/>
                <a:gd name="T14" fmla="*/ 23 w 256"/>
                <a:gd name="T15" fmla="*/ 247 h 253"/>
                <a:gd name="T16" fmla="*/ 8 w 256"/>
                <a:gd name="T17" fmla="*/ 190 h 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5" name="Freeform 5"/>
            <p:cNvSpPr>
              <a:spLocks/>
            </p:cNvSpPr>
            <p:nvPr/>
          </p:nvSpPr>
          <p:spPr bwMode="auto">
            <a:xfrm>
              <a:off x="56" y="0"/>
              <a:ext cx="708" cy="459"/>
            </a:xfrm>
            <a:custGeom>
              <a:avLst/>
              <a:gdLst>
                <a:gd name="T0" fmla="*/ 0 w 708"/>
                <a:gd name="T1" fmla="*/ 432 h 459"/>
                <a:gd name="T2" fmla="*/ 0 w 708"/>
                <a:gd name="T3" fmla="*/ 453 h 459"/>
                <a:gd name="T4" fmla="*/ 72 w 708"/>
                <a:gd name="T5" fmla="*/ 324 h 459"/>
                <a:gd name="T6" fmla="*/ 198 w 708"/>
                <a:gd name="T7" fmla="*/ 201 h 459"/>
                <a:gd name="T8" fmla="*/ 366 w 708"/>
                <a:gd name="T9" fmla="*/ 102 h 459"/>
                <a:gd name="T10" fmla="*/ 531 w 708"/>
                <a:gd name="T11" fmla="*/ 36 h 459"/>
                <a:gd name="T12" fmla="*/ 609 w 708"/>
                <a:gd name="T13" fmla="*/ 0 h 459"/>
                <a:gd name="T14" fmla="*/ 708 w 708"/>
                <a:gd name="T15" fmla="*/ 3 h 459"/>
                <a:gd name="T16" fmla="*/ 591 w 708"/>
                <a:gd name="T17" fmla="*/ 66 h 459"/>
                <a:gd name="T18" fmla="*/ 417 w 708"/>
                <a:gd name="T19" fmla="*/ 126 h 459"/>
                <a:gd name="T20" fmla="*/ 237 w 708"/>
                <a:gd name="T21" fmla="*/ 231 h 459"/>
                <a:gd name="T22" fmla="*/ 117 w 708"/>
                <a:gd name="T23" fmla="*/ 345 h 459"/>
                <a:gd name="T24" fmla="*/ 51 w 708"/>
                <a:gd name="T25" fmla="*/ 459 h 459"/>
                <a:gd name="T26" fmla="*/ 0 w 708"/>
                <a:gd name="T27" fmla="*/ 45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039" name="Freeform 6"/>
            <p:cNvSpPr>
              <a:spLocks/>
            </p:cNvSpPr>
            <p:nvPr/>
          </p:nvSpPr>
          <p:spPr bwMode="auto">
            <a:xfrm>
              <a:off x="131" y="269"/>
              <a:ext cx="251" cy="194"/>
            </a:xfrm>
            <a:custGeom>
              <a:avLst/>
              <a:gdLst>
                <a:gd name="T0" fmla="*/ 21 w 251"/>
                <a:gd name="T1" fmla="*/ 163 h 194"/>
                <a:gd name="T2" fmla="*/ 9 w 251"/>
                <a:gd name="T3" fmla="*/ 184 h 194"/>
                <a:gd name="T4" fmla="*/ 75 w 251"/>
                <a:gd name="T5" fmla="*/ 103 h 194"/>
                <a:gd name="T6" fmla="*/ 165 w 251"/>
                <a:gd name="T7" fmla="*/ 28 h 194"/>
                <a:gd name="T8" fmla="*/ 207 w 251"/>
                <a:gd name="T9" fmla="*/ 7 h 194"/>
                <a:gd name="T10" fmla="*/ 246 w 251"/>
                <a:gd name="T11" fmla="*/ 4 h 194"/>
                <a:gd name="T12" fmla="*/ 237 w 251"/>
                <a:gd name="T13" fmla="*/ 34 h 194"/>
                <a:gd name="T14" fmla="*/ 183 w 251"/>
                <a:gd name="T15" fmla="*/ 61 h 194"/>
                <a:gd name="T16" fmla="*/ 108 w 251"/>
                <a:gd name="T17" fmla="*/ 124 h 194"/>
                <a:gd name="T18" fmla="*/ 54 w 251"/>
                <a:gd name="T19" fmla="*/ 190 h 194"/>
                <a:gd name="T20" fmla="*/ 6 w 251"/>
                <a:gd name="T21" fmla="*/ 184 h 1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 name="Freeform 7"/>
            <p:cNvSpPr>
              <a:spLocks/>
            </p:cNvSpPr>
            <p:nvPr/>
          </p:nvSpPr>
          <p:spPr bwMode="auto">
            <a:xfrm>
              <a:off x="341" y="0"/>
              <a:ext cx="159" cy="72"/>
            </a:xfrm>
            <a:custGeom>
              <a:avLst/>
              <a:gdLst>
                <a:gd name="T0" fmla="*/ 99 w 159"/>
                <a:gd name="T1" fmla="*/ 0 h 72"/>
                <a:gd name="T2" fmla="*/ 15 w 159"/>
                <a:gd name="T3" fmla="*/ 36 h 72"/>
                <a:gd name="T4" fmla="*/ 6 w 159"/>
                <a:gd name="T5" fmla="*/ 60 h 72"/>
                <a:gd name="T6" fmla="*/ 36 w 159"/>
                <a:gd name="T7" fmla="*/ 69 h 72"/>
                <a:gd name="T8" fmla="*/ 87 w 159"/>
                <a:gd name="T9" fmla="*/ 42 h 72"/>
                <a:gd name="T10" fmla="*/ 159 w 159"/>
                <a:gd name="T11" fmla="*/ 0 h 72"/>
                <a:gd name="T12" fmla="*/ 99 w 159"/>
                <a:gd name="T13" fmla="*/ 0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 name="Freeform 8"/>
            <p:cNvSpPr>
              <a:spLocks/>
            </p:cNvSpPr>
            <p:nvPr/>
          </p:nvSpPr>
          <p:spPr bwMode="auto">
            <a:xfrm>
              <a:off x="488" y="0"/>
              <a:ext cx="455" cy="216"/>
            </a:xfrm>
            <a:custGeom>
              <a:avLst/>
              <a:gdLst>
                <a:gd name="T0" fmla="*/ 395 w 455"/>
                <a:gd name="T1" fmla="*/ 0 h 216"/>
                <a:gd name="T2" fmla="*/ 338 w 455"/>
                <a:gd name="T3" fmla="*/ 48 h 216"/>
                <a:gd name="T4" fmla="*/ 242 w 455"/>
                <a:gd name="T5" fmla="*/ 102 h 216"/>
                <a:gd name="T6" fmla="*/ 104 w 455"/>
                <a:gd name="T7" fmla="*/ 147 h 216"/>
                <a:gd name="T8" fmla="*/ 35 w 455"/>
                <a:gd name="T9" fmla="*/ 168 h 216"/>
                <a:gd name="T10" fmla="*/ 8 w 455"/>
                <a:gd name="T11" fmla="*/ 192 h 216"/>
                <a:gd name="T12" fmla="*/ 8 w 455"/>
                <a:gd name="T13" fmla="*/ 213 h 216"/>
                <a:gd name="T14" fmla="*/ 59 w 455"/>
                <a:gd name="T15" fmla="*/ 213 h 216"/>
                <a:gd name="T16" fmla="*/ 86 w 455"/>
                <a:gd name="T17" fmla="*/ 192 h 216"/>
                <a:gd name="T18" fmla="*/ 173 w 455"/>
                <a:gd name="T19" fmla="*/ 159 h 216"/>
                <a:gd name="T20" fmla="*/ 299 w 455"/>
                <a:gd name="T21" fmla="*/ 126 h 216"/>
                <a:gd name="T22" fmla="*/ 392 w 455"/>
                <a:gd name="T23" fmla="*/ 72 h 216"/>
                <a:gd name="T24" fmla="*/ 455 w 455"/>
                <a:gd name="T25" fmla="*/ 0 h 216"/>
                <a:gd name="T26" fmla="*/ 395 w 455"/>
                <a:gd name="T27" fmla="*/ 0 h 2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 name="Freeform 9"/>
            <p:cNvSpPr>
              <a:spLocks/>
            </p:cNvSpPr>
            <p:nvPr/>
          </p:nvSpPr>
          <p:spPr bwMode="auto">
            <a:xfrm>
              <a:off x="1448" y="37"/>
              <a:ext cx="414" cy="108"/>
            </a:xfrm>
            <a:custGeom>
              <a:avLst/>
              <a:gdLst>
                <a:gd name="T0" fmla="*/ 0 w 414"/>
                <a:gd name="T1" fmla="*/ 11 h 108"/>
                <a:gd name="T2" fmla="*/ 24 w 414"/>
                <a:gd name="T3" fmla="*/ 11 h 108"/>
                <a:gd name="T4" fmla="*/ 156 w 414"/>
                <a:gd name="T5" fmla="*/ 2 h 108"/>
                <a:gd name="T6" fmla="*/ 288 w 414"/>
                <a:gd name="T7" fmla="*/ 23 h 108"/>
                <a:gd name="T8" fmla="*/ 384 w 414"/>
                <a:gd name="T9" fmla="*/ 53 h 108"/>
                <a:gd name="T10" fmla="*/ 411 w 414"/>
                <a:gd name="T11" fmla="*/ 74 h 108"/>
                <a:gd name="T12" fmla="*/ 405 w 414"/>
                <a:gd name="T13" fmla="*/ 104 h 108"/>
                <a:gd name="T14" fmla="*/ 363 w 414"/>
                <a:gd name="T15" fmla="*/ 101 h 108"/>
                <a:gd name="T16" fmla="*/ 294 w 414"/>
                <a:gd name="T17" fmla="*/ 77 h 108"/>
                <a:gd name="T18" fmla="*/ 174 w 414"/>
                <a:gd name="T19" fmla="*/ 50 h 108"/>
                <a:gd name="T20" fmla="*/ 72 w 414"/>
                <a:gd name="T21" fmla="*/ 62 h 108"/>
                <a:gd name="T22" fmla="*/ 36 w 414"/>
                <a:gd name="T23" fmla="*/ 59 h 108"/>
                <a:gd name="T24" fmla="*/ 0 w 414"/>
                <a:gd name="T25" fmla="*/ 11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 name="Freeform 10"/>
            <p:cNvSpPr>
              <a:spLocks/>
            </p:cNvSpPr>
            <p:nvPr/>
          </p:nvSpPr>
          <p:spPr bwMode="auto">
            <a:xfrm>
              <a:off x="1790" y="0"/>
              <a:ext cx="520" cy="225"/>
            </a:xfrm>
            <a:custGeom>
              <a:avLst/>
              <a:gdLst>
                <a:gd name="T0" fmla="*/ 42 w 520"/>
                <a:gd name="T1" fmla="*/ 0 h 225"/>
                <a:gd name="T2" fmla="*/ 12 w 520"/>
                <a:gd name="T3" fmla="*/ 24 h 225"/>
                <a:gd name="T4" fmla="*/ 114 w 520"/>
                <a:gd name="T5" fmla="*/ 54 h 225"/>
                <a:gd name="T6" fmla="*/ 240 w 520"/>
                <a:gd name="T7" fmla="*/ 117 h 225"/>
                <a:gd name="T8" fmla="*/ 333 w 520"/>
                <a:gd name="T9" fmla="*/ 153 h 225"/>
                <a:gd name="T10" fmla="*/ 438 w 520"/>
                <a:gd name="T11" fmla="*/ 219 h 225"/>
                <a:gd name="T12" fmla="*/ 426 w 520"/>
                <a:gd name="T13" fmla="*/ 192 h 225"/>
                <a:gd name="T14" fmla="*/ 441 w 520"/>
                <a:gd name="T15" fmla="*/ 180 h 225"/>
                <a:gd name="T16" fmla="*/ 519 w 520"/>
                <a:gd name="T17" fmla="*/ 216 h 225"/>
                <a:gd name="T18" fmla="*/ 450 w 520"/>
                <a:gd name="T19" fmla="*/ 162 h 225"/>
                <a:gd name="T20" fmla="*/ 381 w 520"/>
                <a:gd name="T21" fmla="*/ 135 h 225"/>
                <a:gd name="T22" fmla="*/ 285 w 520"/>
                <a:gd name="T23" fmla="*/ 84 h 225"/>
                <a:gd name="T24" fmla="*/ 186 w 520"/>
                <a:gd name="T25" fmla="*/ 18 h 225"/>
                <a:gd name="T26" fmla="*/ 123 w 520"/>
                <a:gd name="T27" fmla="*/ 0 h 225"/>
                <a:gd name="T28" fmla="*/ 42 w 520"/>
                <a:gd name="T29" fmla="*/ 0 h 2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 name="Freeform 11"/>
            <p:cNvSpPr>
              <a:spLocks/>
            </p:cNvSpPr>
            <p:nvPr/>
          </p:nvSpPr>
          <p:spPr bwMode="auto">
            <a:xfrm>
              <a:off x="1943" y="154"/>
              <a:ext cx="431" cy="233"/>
            </a:xfrm>
            <a:custGeom>
              <a:avLst/>
              <a:gdLst>
                <a:gd name="T0" fmla="*/ 6 w 431"/>
                <a:gd name="T1" fmla="*/ 38 h 233"/>
                <a:gd name="T2" fmla="*/ 9 w 431"/>
                <a:gd name="T3" fmla="*/ 20 h 233"/>
                <a:gd name="T4" fmla="*/ 42 w 431"/>
                <a:gd name="T5" fmla="*/ 2 h 233"/>
                <a:gd name="T6" fmla="*/ 90 w 431"/>
                <a:gd name="T7" fmla="*/ 35 h 233"/>
                <a:gd name="T8" fmla="*/ 189 w 431"/>
                <a:gd name="T9" fmla="*/ 89 h 233"/>
                <a:gd name="T10" fmla="*/ 288 w 431"/>
                <a:gd name="T11" fmla="*/ 140 h 233"/>
                <a:gd name="T12" fmla="*/ 375 w 431"/>
                <a:gd name="T13" fmla="*/ 176 h 233"/>
                <a:gd name="T14" fmla="*/ 396 w 431"/>
                <a:gd name="T15" fmla="*/ 176 h 233"/>
                <a:gd name="T16" fmla="*/ 429 w 431"/>
                <a:gd name="T17" fmla="*/ 212 h 233"/>
                <a:gd name="T18" fmla="*/ 408 w 431"/>
                <a:gd name="T19" fmla="*/ 233 h 233"/>
                <a:gd name="T20" fmla="*/ 333 w 431"/>
                <a:gd name="T21" fmla="*/ 212 h 233"/>
                <a:gd name="T22" fmla="*/ 186 w 431"/>
                <a:gd name="T23" fmla="*/ 143 h 233"/>
                <a:gd name="T24" fmla="*/ 48 w 431"/>
                <a:gd name="T25" fmla="*/ 68 h 233"/>
                <a:gd name="T26" fmla="*/ 6 w 431"/>
                <a:gd name="T27" fmla="*/ 38 h 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 name="Freeform 12"/>
            <p:cNvSpPr>
              <a:spLocks/>
            </p:cNvSpPr>
            <p:nvPr/>
          </p:nvSpPr>
          <p:spPr bwMode="auto">
            <a:xfrm>
              <a:off x="2262" y="87"/>
              <a:ext cx="396" cy="227"/>
            </a:xfrm>
            <a:custGeom>
              <a:avLst/>
              <a:gdLst>
                <a:gd name="T0" fmla="*/ 2 w 396"/>
                <a:gd name="T1" fmla="*/ 9 h 227"/>
                <a:gd name="T2" fmla="*/ 53 w 396"/>
                <a:gd name="T3" fmla="*/ 66 h 227"/>
                <a:gd name="T4" fmla="*/ 176 w 396"/>
                <a:gd name="T5" fmla="*/ 132 h 227"/>
                <a:gd name="T6" fmla="*/ 293 w 396"/>
                <a:gd name="T7" fmla="*/ 189 h 227"/>
                <a:gd name="T8" fmla="*/ 341 w 396"/>
                <a:gd name="T9" fmla="*/ 222 h 227"/>
                <a:gd name="T10" fmla="*/ 377 w 396"/>
                <a:gd name="T11" fmla="*/ 219 h 227"/>
                <a:gd name="T12" fmla="*/ 377 w 396"/>
                <a:gd name="T13" fmla="*/ 180 h 227"/>
                <a:gd name="T14" fmla="*/ 260 w 396"/>
                <a:gd name="T15" fmla="*/ 126 h 227"/>
                <a:gd name="T16" fmla="*/ 113 w 396"/>
                <a:gd name="T17" fmla="*/ 51 h 227"/>
                <a:gd name="T18" fmla="*/ 41 w 396"/>
                <a:gd name="T19" fmla="*/ 9 h 227"/>
                <a:gd name="T20" fmla="*/ 2 w 396"/>
                <a:gd name="T21" fmla="*/ 9 h 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 name="Freeform 13"/>
            <p:cNvSpPr>
              <a:spLocks/>
            </p:cNvSpPr>
            <p:nvPr/>
          </p:nvSpPr>
          <p:spPr bwMode="auto">
            <a:xfrm>
              <a:off x="2264" y="240"/>
              <a:ext cx="516" cy="223"/>
            </a:xfrm>
            <a:custGeom>
              <a:avLst/>
              <a:gdLst>
                <a:gd name="T0" fmla="*/ 3 w 516"/>
                <a:gd name="T1" fmla="*/ 10 h 223"/>
                <a:gd name="T2" fmla="*/ 105 w 516"/>
                <a:gd name="T3" fmla="*/ 97 h 223"/>
                <a:gd name="T4" fmla="*/ 243 w 516"/>
                <a:gd name="T5" fmla="*/ 178 h 223"/>
                <a:gd name="T6" fmla="*/ 357 w 516"/>
                <a:gd name="T7" fmla="*/ 217 h 223"/>
                <a:gd name="T8" fmla="*/ 498 w 516"/>
                <a:gd name="T9" fmla="*/ 214 h 223"/>
                <a:gd name="T10" fmla="*/ 468 w 516"/>
                <a:gd name="T11" fmla="*/ 187 h 223"/>
                <a:gd name="T12" fmla="*/ 309 w 516"/>
                <a:gd name="T13" fmla="*/ 136 h 223"/>
                <a:gd name="T14" fmla="*/ 123 w 516"/>
                <a:gd name="T15" fmla="*/ 34 h 223"/>
                <a:gd name="T16" fmla="*/ 3 w 516"/>
                <a:gd name="T17" fmla="*/ 10 h 2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 name="Freeform 14"/>
            <p:cNvSpPr>
              <a:spLocks/>
            </p:cNvSpPr>
            <p:nvPr/>
          </p:nvSpPr>
          <p:spPr bwMode="auto">
            <a:xfrm>
              <a:off x="2723" y="324"/>
              <a:ext cx="414" cy="100"/>
            </a:xfrm>
            <a:custGeom>
              <a:avLst/>
              <a:gdLst>
                <a:gd name="T0" fmla="*/ 69 w 414"/>
                <a:gd name="T1" fmla="*/ 60 h 100"/>
                <a:gd name="T2" fmla="*/ 12 w 414"/>
                <a:gd name="T3" fmla="*/ 42 h 100"/>
                <a:gd name="T4" fmla="*/ 3 w 414"/>
                <a:gd name="T5" fmla="*/ 15 h 100"/>
                <a:gd name="T6" fmla="*/ 30 w 414"/>
                <a:gd name="T7" fmla="*/ 0 h 100"/>
                <a:gd name="T8" fmla="*/ 117 w 414"/>
                <a:gd name="T9" fmla="*/ 18 h 100"/>
                <a:gd name="T10" fmla="*/ 243 w 414"/>
                <a:gd name="T11" fmla="*/ 48 h 100"/>
                <a:gd name="T12" fmla="*/ 387 w 414"/>
                <a:gd name="T13" fmla="*/ 48 h 100"/>
                <a:gd name="T14" fmla="*/ 408 w 414"/>
                <a:gd name="T15" fmla="*/ 54 h 100"/>
                <a:gd name="T16" fmla="*/ 381 w 414"/>
                <a:gd name="T17" fmla="*/ 87 h 100"/>
                <a:gd name="T18" fmla="*/ 318 w 414"/>
                <a:gd name="T19" fmla="*/ 99 h 100"/>
                <a:gd name="T20" fmla="*/ 195 w 414"/>
                <a:gd name="T21" fmla="*/ 93 h 100"/>
                <a:gd name="T22" fmla="*/ 69 w 414"/>
                <a:gd name="T23" fmla="*/ 6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 name="Freeform 15"/>
            <p:cNvSpPr>
              <a:spLocks/>
            </p:cNvSpPr>
            <p:nvPr/>
          </p:nvSpPr>
          <p:spPr bwMode="auto">
            <a:xfrm>
              <a:off x="3165" y="375"/>
              <a:ext cx="150" cy="72"/>
            </a:xfrm>
            <a:custGeom>
              <a:avLst/>
              <a:gdLst>
                <a:gd name="T0" fmla="*/ 3 w 150"/>
                <a:gd name="T1" fmla="*/ 67 h 72"/>
                <a:gd name="T2" fmla="*/ 84 w 150"/>
                <a:gd name="T3" fmla="*/ 19 h 72"/>
                <a:gd name="T4" fmla="*/ 123 w 150"/>
                <a:gd name="T5" fmla="*/ 1 h 72"/>
                <a:gd name="T6" fmla="*/ 150 w 150"/>
                <a:gd name="T7" fmla="*/ 22 h 72"/>
                <a:gd name="T8" fmla="*/ 123 w 150"/>
                <a:gd name="T9" fmla="*/ 55 h 72"/>
                <a:gd name="T10" fmla="*/ 90 w 150"/>
                <a:gd name="T11" fmla="*/ 70 h 72"/>
                <a:gd name="T12" fmla="*/ 0 w 150"/>
                <a:gd name="T13" fmla="*/ 67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9" name="Freeform 16"/>
            <p:cNvSpPr>
              <a:spLocks/>
            </p:cNvSpPr>
            <p:nvPr/>
          </p:nvSpPr>
          <p:spPr bwMode="auto">
            <a:xfrm>
              <a:off x="3463" y="267"/>
              <a:ext cx="148" cy="91"/>
            </a:xfrm>
            <a:custGeom>
              <a:avLst/>
              <a:gdLst>
                <a:gd name="T0" fmla="*/ 1 w 148"/>
                <a:gd name="T1" fmla="*/ 69 h 91"/>
                <a:gd name="T2" fmla="*/ 25 w 148"/>
                <a:gd name="T3" fmla="*/ 51 h 91"/>
                <a:gd name="T4" fmla="*/ 100 w 148"/>
                <a:gd name="T5" fmla="*/ 9 h 91"/>
                <a:gd name="T6" fmla="*/ 133 w 148"/>
                <a:gd name="T7" fmla="*/ 3 h 91"/>
                <a:gd name="T8" fmla="*/ 136 w 148"/>
                <a:gd name="T9" fmla="*/ 27 h 91"/>
                <a:gd name="T10" fmla="*/ 61 w 148"/>
                <a:gd name="T11" fmla="*/ 75 h 91"/>
                <a:gd name="T12" fmla="*/ 19 w 148"/>
                <a:gd name="T13" fmla="*/ 90 h 91"/>
                <a:gd name="T14" fmla="*/ 1 w 148"/>
                <a:gd name="T15" fmla="*/ 69 h 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0" name="Freeform 17"/>
            <p:cNvSpPr>
              <a:spLocks/>
            </p:cNvSpPr>
            <p:nvPr/>
          </p:nvSpPr>
          <p:spPr bwMode="auto">
            <a:xfrm>
              <a:off x="3580" y="58"/>
              <a:ext cx="938" cy="158"/>
            </a:xfrm>
            <a:custGeom>
              <a:avLst/>
              <a:gdLst>
                <a:gd name="T0" fmla="*/ 172 w 938"/>
                <a:gd name="T1" fmla="*/ 86 h 158"/>
                <a:gd name="T2" fmla="*/ 61 w 938"/>
                <a:gd name="T3" fmla="*/ 137 h 158"/>
                <a:gd name="T4" fmla="*/ 16 w 938"/>
                <a:gd name="T5" fmla="*/ 155 h 158"/>
                <a:gd name="T6" fmla="*/ 7 w 938"/>
                <a:gd name="T7" fmla="*/ 122 h 158"/>
                <a:gd name="T8" fmla="*/ 58 w 938"/>
                <a:gd name="T9" fmla="*/ 80 h 158"/>
                <a:gd name="T10" fmla="*/ 172 w 938"/>
                <a:gd name="T11" fmla="*/ 38 h 158"/>
                <a:gd name="T12" fmla="*/ 304 w 938"/>
                <a:gd name="T13" fmla="*/ 11 h 158"/>
                <a:gd name="T14" fmla="*/ 463 w 938"/>
                <a:gd name="T15" fmla="*/ 2 h 158"/>
                <a:gd name="T16" fmla="*/ 631 w 938"/>
                <a:gd name="T17" fmla="*/ 23 h 158"/>
                <a:gd name="T18" fmla="*/ 796 w 938"/>
                <a:gd name="T19" fmla="*/ 53 h 158"/>
                <a:gd name="T20" fmla="*/ 841 w 938"/>
                <a:gd name="T21" fmla="*/ 47 h 158"/>
                <a:gd name="T22" fmla="*/ 907 w 938"/>
                <a:gd name="T23" fmla="*/ 71 h 158"/>
                <a:gd name="T24" fmla="*/ 919 w 938"/>
                <a:gd name="T25" fmla="*/ 101 h 158"/>
                <a:gd name="T26" fmla="*/ 793 w 938"/>
                <a:gd name="T27" fmla="*/ 98 h 158"/>
                <a:gd name="T28" fmla="*/ 634 w 938"/>
                <a:gd name="T29" fmla="*/ 62 h 158"/>
                <a:gd name="T30" fmla="*/ 439 w 938"/>
                <a:gd name="T31" fmla="*/ 38 h 158"/>
                <a:gd name="T32" fmla="*/ 238 w 938"/>
                <a:gd name="T33" fmla="*/ 59 h 158"/>
                <a:gd name="T34" fmla="*/ 172 w 938"/>
                <a:gd name="T35" fmla="*/ 86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1" name="Freeform 18"/>
            <p:cNvSpPr>
              <a:spLocks/>
            </p:cNvSpPr>
            <p:nvPr/>
          </p:nvSpPr>
          <p:spPr bwMode="auto">
            <a:xfrm>
              <a:off x="3686" y="145"/>
              <a:ext cx="372" cy="98"/>
            </a:xfrm>
            <a:custGeom>
              <a:avLst/>
              <a:gdLst>
                <a:gd name="T0" fmla="*/ 18 w 372"/>
                <a:gd name="T1" fmla="*/ 47 h 98"/>
                <a:gd name="T2" fmla="*/ 141 w 372"/>
                <a:gd name="T3" fmla="*/ 17 h 98"/>
                <a:gd name="T4" fmla="*/ 246 w 372"/>
                <a:gd name="T5" fmla="*/ 2 h 98"/>
                <a:gd name="T6" fmla="*/ 351 w 372"/>
                <a:gd name="T7" fmla="*/ 5 h 98"/>
                <a:gd name="T8" fmla="*/ 372 w 372"/>
                <a:gd name="T9" fmla="*/ 23 h 98"/>
                <a:gd name="T10" fmla="*/ 354 w 372"/>
                <a:gd name="T11" fmla="*/ 44 h 98"/>
                <a:gd name="T12" fmla="*/ 264 w 372"/>
                <a:gd name="T13" fmla="*/ 50 h 98"/>
                <a:gd name="T14" fmla="*/ 168 w 372"/>
                <a:gd name="T15" fmla="*/ 53 h 98"/>
                <a:gd name="T16" fmla="*/ 72 w 372"/>
                <a:gd name="T17" fmla="*/ 77 h 98"/>
                <a:gd name="T18" fmla="*/ 15 w 372"/>
                <a:gd name="T19" fmla="*/ 95 h 98"/>
                <a:gd name="T20" fmla="*/ 0 w 372"/>
                <a:gd name="T21" fmla="*/ 56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39" name="Freeform 19"/>
            <p:cNvSpPr>
              <a:spLocks/>
            </p:cNvSpPr>
            <p:nvPr/>
          </p:nvSpPr>
          <p:spPr bwMode="auto">
            <a:xfrm>
              <a:off x="3618" y="308"/>
              <a:ext cx="318" cy="158"/>
            </a:xfrm>
            <a:custGeom>
              <a:avLst/>
              <a:gdLst>
                <a:gd name="T0" fmla="*/ 0 w 318"/>
                <a:gd name="T1" fmla="*/ 158 h 158"/>
                <a:gd name="T2" fmla="*/ 12 w 318"/>
                <a:gd name="T3" fmla="*/ 137 h 158"/>
                <a:gd name="T4" fmla="*/ 162 w 318"/>
                <a:gd name="T5" fmla="*/ 71 h 158"/>
                <a:gd name="T6" fmla="*/ 249 w 318"/>
                <a:gd name="T7" fmla="*/ 20 h 158"/>
                <a:gd name="T8" fmla="*/ 285 w 318"/>
                <a:gd name="T9" fmla="*/ 2 h 158"/>
                <a:gd name="T10" fmla="*/ 309 w 318"/>
                <a:gd name="T11" fmla="*/ 11 h 158"/>
                <a:gd name="T12" fmla="*/ 303 w 318"/>
                <a:gd name="T13" fmla="*/ 47 h 158"/>
                <a:gd name="T14" fmla="*/ 219 w 318"/>
                <a:gd name="T15" fmla="*/ 89 h 158"/>
                <a:gd name="T16" fmla="*/ 108 w 318"/>
                <a:gd name="T17" fmla="*/ 140 h 158"/>
                <a:gd name="T18" fmla="*/ 57 w 318"/>
                <a:gd name="T19" fmla="*/ 152 h 158"/>
                <a:gd name="T20" fmla="*/ 0 w 318"/>
                <a:gd name="T2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053" name="Freeform 20"/>
            <p:cNvSpPr>
              <a:spLocks/>
            </p:cNvSpPr>
            <p:nvPr/>
          </p:nvSpPr>
          <p:spPr bwMode="auto">
            <a:xfrm>
              <a:off x="3413" y="291"/>
              <a:ext cx="380" cy="174"/>
            </a:xfrm>
            <a:custGeom>
              <a:avLst/>
              <a:gdLst>
                <a:gd name="T0" fmla="*/ 3 w 380"/>
                <a:gd name="T1" fmla="*/ 165 h 174"/>
                <a:gd name="T2" fmla="*/ 129 w 380"/>
                <a:gd name="T3" fmla="*/ 93 h 174"/>
                <a:gd name="T4" fmla="*/ 261 w 380"/>
                <a:gd name="T5" fmla="*/ 30 h 174"/>
                <a:gd name="T6" fmla="*/ 351 w 380"/>
                <a:gd name="T7" fmla="*/ 0 h 174"/>
                <a:gd name="T8" fmla="*/ 378 w 380"/>
                <a:gd name="T9" fmla="*/ 27 h 174"/>
                <a:gd name="T10" fmla="*/ 336 w 380"/>
                <a:gd name="T11" fmla="*/ 51 h 174"/>
                <a:gd name="T12" fmla="*/ 291 w 380"/>
                <a:gd name="T13" fmla="*/ 60 h 174"/>
                <a:gd name="T14" fmla="*/ 240 w 380"/>
                <a:gd name="T15" fmla="*/ 75 h 174"/>
                <a:gd name="T16" fmla="*/ 189 w 380"/>
                <a:gd name="T17" fmla="*/ 120 h 174"/>
                <a:gd name="T18" fmla="*/ 102 w 380"/>
                <a:gd name="T19" fmla="*/ 174 h 174"/>
                <a:gd name="T20" fmla="*/ 0 w 380"/>
                <a:gd name="T21" fmla="*/ 162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 name="Freeform 21"/>
            <p:cNvSpPr>
              <a:spLocks/>
            </p:cNvSpPr>
            <p:nvPr/>
          </p:nvSpPr>
          <p:spPr bwMode="auto">
            <a:xfrm>
              <a:off x="4178" y="187"/>
              <a:ext cx="523" cy="69"/>
            </a:xfrm>
            <a:custGeom>
              <a:avLst/>
              <a:gdLst>
                <a:gd name="T0" fmla="*/ 84 w 523"/>
                <a:gd name="T1" fmla="*/ 11 h 69"/>
                <a:gd name="T2" fmla="*/ 27 w 523"/>
                <a:gd name="T3" fmla="*/ 5 h 69"/>
                <a:gd name="T4" fmla="*/ 9 w 523"/>
                <a:gd name="T5" fmla="*/ 35 h 69"/>
                <a:gd name="T6" fmla="*/ 81 w 523"/>
                <a:gd name="T7" fmla="*/ 56 h 69"/>
                <a:gd name="T8" fmla="*/ 255 w 523"/>
                <a:gd name="T9" fmla="*/ 68 h 69"/>
                <a:gd name="T10" fmla="*/ 432 w 523"/>
                <a:gd name="T11" fmla="*/ 50 h 69"/>
                <a:gd name="T12" fmla="*/ 513 w 523"/>
                <a:gd name="T13" fmla="*/ 5 h 69"/>
                <a:gd name="T14" fmla="*/ 372 w 523"/>
                <a:gd name="T15" fmla="*/ 20 h 69"/>
                <a:gd name="T16" fmla="*/ 141 w 523"/>
                <a:gd name="T17" fmla="*/ 14 h 69"/>
                <a:gd name="T18" fmla="*/ 84 w 523"/>
                <a:gd name="T19" fmla="*/ 11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2" name="Freeform 22"/>
            <p:cNvSpPr>
              <a:spLocks/>
            </p:cNvSpPr>
            <p:nvPr/>
          </p:nvSpPr>
          <p:spPr bwMode="auto">
            <a:xfrm>
              <a:off x="4689" y="186"/>
              <a:ext cx="537" cy="120"/>
            </a:xfrm>
            <a:custGeom>
              <a:avLst/>
              <a:gdLst>
                <a:gd name="T0" fmla="*/ 23 w 537"/>
                <a:gd name="T1" fmla="*/ 6 h 120"/>
                <a:gd name="T2" fmla="*/ 188 w 537"/>
                <a:gd name="T3" fmla="*/ 3 h 120"/>
                <a:gd name="T4" fmla="*/ 323 w 537"/>
                <a:gd name="T5" fmla="*/ 27 h 120"/>
                <a:gd name="T6" fmla="*/ 464 w 537"/>
                <a:gd name="T7" fmla="*/ 69 h 120"/>
                <a:gd name="T8" fmla="*/ 521 w 537"/>
                <a:gd name="T9" fmla="*/ 90 h 120"/>
                <a:gd name="T10" fmla="*/ 533 w 537"/>
                <a:gd name="T11" fmla="*/ 105 h 120"/>
                <a:gd name="T12" fmla="*/ 497 w 537"/>
                <a:gd name="T13" fmla="*/ 120 h 120"/>
                <a:gd name="T14" fmla="*/ 452 w 537"/>
                <a:gd name="T15" fmla="*/ 108 h 120"/>
                <a:gd name="T16" fmla="*/ 350 w 537"/>
                <a:gd name="T17" fmla="*/ 72 h 120"/>
                <a:gd name="T18" fmla="*/ 158 w 537"/>
                <a:gd name="T19" fmla="*/ 39 h 120"/>
                <a:gd name="T20" fmla="*/ 50 w 537"/>
                <a:gd name="T21" fmla="*/ 39 h 120"/>
                <a:gd name="T22" fmla="*/ 23 w 537"/>
                <a:gd name="T23" fmla="*/ 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30743" name="Freeform 23"/>
            <p:cNvSpPr>
              <a:spLocks/>
            </p:cNvSpPr>
            <p:nvPr/>
          </p:nvSpPr>
          <p:spPr bwMode="auto">
            <a:xfrm>
              <a:off x="4968" y="312"/>
              <a:ext cx="800" cy="143"/>
            </a:xfrm>
            <a:custGeom>
              <a:avLst/>
              <a:gdLst>
                <a:gd name="T0" fmla="*/ 800 w 800"/>
                <a:gd name="T1" fmla="*/ 24 h 143"/>
                <a:gd name="T2" fmla="*/ 782 w 800"/>
                <a:gd name="T3" fmla="*/ 15 h 143"/>
                <a:gd name="T4" fmla="*/ 659 w 800"/>
                <a:gd name="T5" fmla="*/ 63 h 143"/>
                <a:gd name="T6" fmla="*/ 500 w 800"/>
                <a:gd name="T7" fmla="*/ 84 h 143"/>
                <a:gd name="T8" fmla="*/ 326 w 800"/>
                <a:gd name="T9" fmla="*/ 69 h 143"/>
                <a:gd name="T10" fmla="*/ 98 w 800"/>
                <a:gd name="T11" fmla="*/ 21 h 143"/>
                <a:gd name="T12" fmla="*/ 11 w 800"/>
                <a:gd name="T13" fmla="*/ 6 h 143"/>
                <a:gd name="T14" fmla="*/ 32 w 800"/>
                <a:gd name="T15" fmla="*/ 60 h 143"/>
                <a:gd name="T16" fmla="*/ 155 w 800"/>
                <a:gd name="T17" fmla="*/ 96 h 143"/>
                <a:gd name="T18" fmla="*/ 410 w 800"/>
                <a:gd name="T19" fmla="*/ 138 h 143"/>
                <a:gd name="T20" fmla="*/ 596 w 800"/>
                <a:gd name="T21" fmla="*/ 129 h 143"/>
                <a:gd name="T22" fmla="*/ 737 w 800"/>
                <a:gd name="T23" fmla="*/ 90 h 143"/>
                <a:gd name="T24" fmla="*/ 788 w 800"/>
                <a:gd name="T25" fmla="*/ 69 h 143"/>
                <a:gd name="T26" fmla="*/ 800 w 800"/>
                <a:gd name="T27" fmla="*/ 2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057" name="Freeform 24"/>
            <p:cNvSpPr>
              <a:spLocks/>
            </p:cNvSpPr>
            <p:nvPr/>
          </p:nvSpPr>
          <p:spPr bwMode="auto">
            <a:xfrm>
              <a:off x="5318" y="240"/>
              <a:ext cx="402" cy="115"/>
            </a:xfrm>
            <a:custGeom>
              <a:avLst/>
              <a:gdLst>
                <a:gd name="T0" fmla="*/ 402 w 402"/>
                <a:gd name="T1" fmla="*/ 0 h 115"/>
                <a:gd name="T2" fmla="*/ 384 w 402"/>
                <a:gd name="T3" fmla="*/ 12 h 115"/>
                <a:gd name="T4" fmla="*/ 276 w 402"/>
                <a:gd name="T5" fmla="*/ 51 h 115"/>
                <a:gd name="T6" fmla="*/ 165 w 402"/>
                <a:gd name="T7" fmla="*/ 66 h 115"/>
                <a:gd name="T8" fmla="*/ 51 w 402"/>
                <a:gd name="T9" fmla="*/ 57 h 115"/>
                <a:gd name="T10" fmla="*/ 15 w 402"/>
                <a:gd name="T11" fmla="*/ 54 h 115"/>
                <a:gd name="T12" fmla="*/ 3 w 402"/>
                <a:gd name="T13" fmla="*/ 69 h 115"/>
                <a:gd name="T14" fmla="*/ 9 w 402"/>
                <a:gd name="T15" fmla="*/ 93 h 115"/>
                <a:gd name="T16" fmla="*/ 54 w 402"/>
                <a:gd name="T17" fmla="*/ 102 h 115"/>
                <a:gd name="T18" fmla="*/ 198 w 402"/>
                <a:gd name="T19" fmla="*/ 111 h 115"/>
                <a:gd name="T20" fmla="*/ 336 w 402"/>
                <a:gd name="T21" fmla="*/ 75 h 115"/>
                <a:gd name="T22" fmla="*/ 375 w 402"/>
                <a:gd name="T23" fmla="*/ 54 h 115"/>
                <a:gd name="T24" fmla="*/ 402 w 402"/>
                <a:gd name="T25" fmla="*/ 0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 name="Group 25"/>
          <p:cNvGrpSpPr>
            <a:grpSpLocks/>
          </p:cNvGrpSpPr>
          <p:nvPr/>
        </p:nvGrpSpPr>
        <p:grpSpPr bwMode="auto">
          <a:xfrm>
            <a:off x="0" y="6180138"/>
            <a:ext cx="9169400" cy="138112"/>
            <a:chOff x="0" y="4032"/>
            <a:chExt cx="5776" cy="87"/>
          </a:xfrm>
        </p:grpSpPr>
        <p:sp>
          <p:nvSpPr>
            <p:cNvPr id="1033" name="Freeform 26"/>
            <p:cNvSpPr>
              <a:spLocks/>
            </p:cNvSpPr>
            <p:nvPr/>
          </p:nvSpPr>
          <p:spPr bwMode="auto">
            <a:xfrm>
              <a:off x="4041" y="4047"/>
              <a:ext cx="1735" cy="72"/>
            </a:xfrm>
            <a:custGeom>
              <a:avLst/>
              <a:gdLst>
                <a:gd name="T0" fmla="*/ 165 w 1735"/>
                <a:gd name="T1" fmla="*/ 6 h 72"/>
                <a:gd name="T2" fmla="*/ 450 w 1735"/>
                <a:gd name="T3" fmla="*/ 3 h 72"/>
                <a:gd name="T4" fmla="*/ 714 w 1735"/>
                <a:gd name="T5" fmla="*/ 12 h 72"/>
                <a:gd name="T6" fmla="*/ 957 w 1735"/>
                <a:gd name="T7" fmla="*/ 24 h 72"/>
                <a:gd name="T8" fmla="*/ 1173 w 1735"/>
                <a:gd name="T9" fmla="*/ 24 h 72"/>
                <a:gd name="T10" fmla="*/ 1473 w 1735"/>
                <a:gd name="T11" fmla="*/ 15 h 72"/>
                <a:gd name="T12" fmla="*/ 1617 w 1735"/>
                <a:gd name="T13" fmla="*/ 0 h 72"/>
                <a:gd name="T14" fmla="*/ 1719 w 1735"/>
                <a:gd name="T15" fmla="*/ 15 h 72"/>
                <a:gd name="T16" fmla="*/ 1716 w 1735"/>
                <a:gd name="T17" fmla="*/ 66 h 72"/>
                <a:gd name="T18" fmla="*/ 1632 w 1735"/>
                <a:gd name="T19" fmla="*/ 51 h 72"/>
                <a:gd name="T20" fmla="*/ 1407 w 1735"/>
                <a:gd name="T21" fmla="*/ 51 h 72"/>
                <a:gd name="T22" fmla="*/ 1191 w 1735"/>
                <a:gd name="T23" fmla="*/ 48 h 72"/>
                <a:gd name="T24" fmla="*/ 870 w 1735"/>
                <a:gd name="T25" fmla="*/ 60 h 72"/>
                <a:gd name="T26" fmla="*/ 492 w 1735"/>
                <a:gd name="T27" fmla="*/ 48 h 72"/>
                <a:gd name="T28" fmla="*/ 291 w 1735"/>
                <a:gd name="T29" fmla="*/ 27 h 72"/>
                <a:gd name="T30" fmla="*/ 21 w 1735"/>
                <a:gd name="T31" fmla="*/ 36 h 72"/>
                <a:gd name="T32" fmla="*/ 165 w 1735"/>
                <a:gd name="T33" fmla="*/ 6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 name="Freeform 27"/>
            <p:cNvSpPr>
              <a:spLocks/>
            </p:cNvSpPr>
            <p:nvPr/>
          </p:nvSpPr>
          <p:spPr bwMode="auto">
            <a:xfrm>
              <a:off x="1727" y="4038"/>
              <a:ext cx="2655" cy="60"/>
            </a:xfrm>
            <a:custGeom>
              <a:avLst/>
              <a:gdLst>
                <a:gd name="T0" fmla="*/ 2641 w 2655"/>
                <a:gd name="T1" fmla="*/ 6 h 60"/>
                <a:gd name="T2" fmla="*/ 2620 w 2655"/>
                <a:gd name="T3" fmla="*/ 30 h 60"/>
                <a:gd name="T4" fmla="*/ 2368 w 2655"/>
                <a:gd name="T5" fmla="*/ 45 h 60"/>
                <a:gd name="T6" fmla="*/ 2023 w 2655"/>
                <a:gd name="T7" fmla="*/ 60 h 60"/>
                <a:gd name="T8" fmla="*/ 1786 w 2655"/>
                <a:gd name="T9" fmla="*/ 48 h 60"/>
                <a:gd name="T10" fmla="*/ 1525 w 2655"/>
                <a:gd name="T11" fmla="*/ 36 h 60"/>
                <a:gd name="T12" fmla="*/ 1195 w 2655"/>
                <a:gd name="T13" fmla="*/ 45 h 60"/>
                <a:gd name="T14" fmla="*/ 817 w 2655"/>
                <a:gd name="T15" fmla="*/ 39 h 60"/>
                <a:gd name="T16" fmla="*/ 499 w 2655"/>
                <a:gd name="T17" fmla="*/ 27 h 60"/>
                <a:gd name="T18" fmla="*/ 136 w 2655"/>
                <a:gd name="T19" fmla="*/ 39 h 60"/>
                <a:gd name="T20" fmla="*/ 10 w 2655"/>
                <a:gd name="T21" fmla="*/ 33 h 60"/>
                <a:gd name="T22" fmla="*/ 76 w 2655"/>
                <a:gd name="T23" fmla="*/ 24 h 60"/>
                <a:gd name="T24" fmla="*/ 310 w 2655"/>
                <a:gd name="T25" fmla="*/ 18 h 60"/>
                <a:gd name="T26" fmla="*/ 544 w 2655"/>
                <a:gd name="T27" fmla="*/ 0 h 60"/>
                <a:gd name="T28" fmla="*/ 853 w 2655"/>
                <a:gd name="T29" fmla="*/ 21 h 60"/>
                <a:gd name="T30" fmla="*/ 1114 w 2655"/>
                <a:gd name="T31" fmla="*/ 21 h 60"/>
                <a:gd name="T32" fmla="*/ 1399 w 2655"/>
                <a:gd name="T33" fmla="*/ 3 h 60"/>
                <a:gd name="T34" fmla="*/ 1588 w 2655"/>
                <a:gd name="T35" fmla="*/ 9 h 60"/>
                <a:gd name="T36" fmla="*/ 1807 w 2655"/>
                <a:gd name="T37" fmla="*/ 21 h 60"/>
                <a:gd name="T38" fmla="*/ 2035 w 2655"/>
                <a:gd name="T39" fmla="*/ 12 h 60"/>
                <a:gd name="T40" fmla="*/ 2290 w 2655"/>
                <a:gd name="T41" fmla="*/ 18 h 60"/>
                <a:gd name="T42" fmla="*/ 2596 w 2655"/>
                <a:gd name="T43" fmla="*/ 3 h 60"/>
                <a:gd name="T44" fmla="*/ 2641 w 2655"/>
                <a:gd name="T45" fmla="*/ 6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 name="Freeform 28"/>
            <p:cNvSpPr>
              <a:spLocks/>
            </p:cNvSpPr>
            <p:nvPr/>
          </p:nvSpPr>
          <p:spPr bwMode="auto">
            <a:xfrm>
              <a:off x="0" y="4032"/>
              <a:ext cx="2041" cy="62"/>
            </a:xfrm>
            <a:custGeom>
              <a:avLst/>
              <a:gdLst>
                <a:gd name="T0" fmla="*/ 1893 w 2041"/>
                <a:gd name="T1" fmla="*/ 39 h 62"/>
                <a:gd name="T2" fmla="*/ 1578 w 2041"/>
                <a:gd name="T3" fmla="*/ 45 h 62"/>
                <a:gd name="T4" fmla="*/ 1011 w 2041"/>
                <a:gd name="T5" fmla="*/ 60 h 62"/>
                <a:gd name="T6" fmla="*/ 438 w 2041"/>
                <a:gd name="T7" fmla="*/ 57 h 62"/>
                <a:gd name="T8" fmla="*/ 0 w 2041"/>
                <a:gd name="T9" fmla="*/ 36 h 62"/>
                <a:gd name="T10" fmla="*/ 0 w 2041"/>
                <a:gd name="T11" fmla="*/ 3 h 62"/>
                <a:gd name="T12" fmla="*/ 210 w 2041"/>
                <a:gd name="T13" fmla="*/ 18 h 62"/>
                <a:gd name="T14" fmla="*/ 474 w 2041"/>
                <a:gd name="T15" fmla="*/ 21 h 62"/>
                <a:gd name="T16" fmla="*/ 678 w 2041"/>
                <a:gd name="T17" fmla="*/ 9 h 62"/>
                <a:gd name="T18" fmla="*/ 897 w 2041"/>
                <a:gd name="T19" fmla="*/ 9 h 62"/>
                <a:gd name="T20" fmla="*/ 1167 w 2041"/>
                <a:gd name="T21" fmla="*/ 30 h 62"/>
                <a:gd name="T22" fmla="*/ 1500 w 2041"/>
                <a:gd name="T23" fmla="*/ 24 h 62"/>
                <a:gd name="T24" fmla="*/ 1758 w 2041"/>
                <a:gd name="T25" fmla="*/ 3 h 62"/>
                <a:gd name="T26" fmla="*/ 1938 w 2041"/>
                <a:gd name="T27" fmla="*/ 18 h 62"/>
                <a:gd name="T28" fmla="*/ 2034 w 2041"/>
                <a:gd name="T29" fmla="*/ 33 h 62"/>
                <a:gd name="T30" fmla="*/ 1893 w 2041"/>
                <a:gd name="T31" fmla="*/ 39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8" name="Rectangle 29"/>
          <p:cNvSpPr>
            <a:spLocks noGrp="1" noChangeArrowheads="1"/>
          </p:cNvSpPr>
          <p:nvPr>
            <p:ph type="title"/>
          </p:nvPr>
        </p:nvSpPr>
        <p:spPr bwMode="auto">
          <a:xfrm>
            <a:off x="685800" y="7683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endParaRPr lang="en-GB" altLang="en-US" smtClean="0"/>
          </a:p>
        </p:txBody>
      </p:sp>
      <p:sp>
        <p:nvSpPr>
          <p:cNvPr id="1029" name="Rectangle 30"/>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30751" name="Rectangle 31"/>
          <p:cNvSpPr>
            <a:spLocks noGrp="1" noChangeArrowheads="1"/>
          </p:cNvSpPr>
          <p:nvPr>
            <p:ph type="dt" sz="half" idx="2"/>
          </p:nvPr>
        </p:nvSpPr>
        <p:spPr bwMode="auto">
          <a:xfrm>
            <a:off x="665163" y="636746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smtClean="0"/>
            </a:lvl1pPr>
          </a:lstStyle>
          <a:p>
            <a:pPr>
              <a:defRPr/>
            </a:pPr>
            <a:endParaRPr lang="en-GB" altLang="en-US"/>
          </a:p>
        </p:txBody>
      </p:sp>
      <p:sp>
        <p:nvSpPr>
          <p:cNvPr id="30752" name="Rectangle 32"/>
          <p:cNvSpPr>
            <a:spLocks noGrp="1" noChangeArrowheads="1"/>
          </p:cNvSpPr>
          <p:nvPr>
            <p:ph type="ftr" sz="quarter" idx="3"/>
          </p:nvPr>
        </p:nvSpPr>
        <p:spPr bwMode="auto">
          <a:xfrm>
            <a:off x="3103563" y="6367463"/>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smtClean="0"/>
            </a:lvl1pPr>
          </a:lstStyle>
          <a:p>
            <a:pPr>
              <a:defRPr/>
            </a:pPr>
            <a:endParaRPr lang="en-GB" altLang="en-US"/>
          </a:p>
        </p:txBody>
      </p:sp>
      <p:sp>
        <p:nvSpPr>
          <p:cNvPr id="30753" name="Rectangle 33"/>
          <p:cNvSpPr>
            <a:spLocks noGrp="1" noChangeArrowheads="1"/>
          </p:cNvSpPr>
          <p:nvPr>
            <p:ph type="sldNum" sz="quarter" idx="4"/>
          </p:nvPr>
        </p:nvSpPr>
        <p:spPr bwMode="auto">
          <a:xfrm>
            <a:off x="6532563" y="636746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lvl1pPr>
          </a:lstStyle>
          <a:p>
            <a:pPr>
              <a:defRPr/>
            </a:pPr>
            <a:fld id="{500F6143-A45B-4084-A0B8-5252074071DC}" type="slidenum">
              <a:rPr lang="en-GB" altLang="en-US" smtClean="0"/>
              <a:pPr>
                <a:defRPr/>
              </a:pPr>
              <a:t>‹#›</a:t>
            </a:fld>
            <a:endParaRPr lang="en-GB" altLang="en-US"/>
          </a:p>
        </p:txBody>
      </p:sp>
    </p:spTree>
    <p:extLst>
      <p:ext uri="{BB962C8B-B14F-4D97-AF65-F5344CB8AC3E}">
        <p14:creationId xmlns:p14="http://schemas.microsoft.com/office/powerpoint/2010/main" val="339594207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866" r:id="rId14"/>
    <p:sldLayoutId id="2147483905" r:id="rId15"/>
    <p:sldLayoutId id="2147483906" r:id="rId16"/>
    <p:sldLayoutId id="2147483907" r:id="rId17"/>
    <p:sldLayoutId id="2147483908" r:id="rId18"/>
    <p:sldLayoutId id="2147483909" r:id="rId19"/>
    <p:sldLayoutId id="2147483910" r:id="rId20"/>
    <p:sldLayoutId id="2147483911" r:id="rId21"/>
    <p:sldLayoutId id="2147483913" r:id="rId22"/>
    <p:sldLayoutId id="2147483914" r:id="rId23"/>
    <p:sldLayoutId id="2147483915" r:id="rId24"/>
  </p:sldLayoutIdLst>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ahoma" panose="020B0604030504040204" pitchFamily="34" charset="0"/>
        </a:defRPr>
      </a:lvl2pPr>
      <a:lvl3pPr algn="ctr" rtl="0" eaLnBrk="1" fontAlgn="base" hangingPunct="1">
        <a:spcBef>
          <a:spcPct val="0"/>
        </a:spcBef>
        <a:spcAft>
          <a:spcPct val="0"/>
        </a:spcAft>
        <a:defRPr sz="4400">
          <a:solidFill>
            <a:schemeClr val="tx2"/>
          </a:solidFill>
          <a:latin typeface="Tahoma" panose="020B0604030504040204" pitchFamily="34" charset="0"/>
        </a:defRPr>
      </a:lvl3pPr>
      <a:lvl4pPr algn="ctr" rtl="0" eaLnBrk="1" fontAlgn="base" hangingPunct="1">
        <a:spcBef>
          <a:spcPct val="0"/>
        </a:spcBef>
        <a:spcAft>
          <a:spcPct val="0"/>
        </a:spcAft>
        <a:defRPr sz="4400">
          <a:solidFill>
            <a:schemeClr val="tx2"/>
          </a:solidFill>
          <a:latin typeface="Tahoma" panose="020B0604030504040204" pitchFamily="34" charset="0"/>
        </a:defRPr>
      </a:lvl4pPr>
      <a:lvl5pPr algn="ctr" rtl="0" eaLnBrk="1" fontAlgn="base" hangingPunct="1">
        <a:spcBef>
          <a:spcPct val="0"/>
        </a:spcBef>
        <a:spcAft>
          <a:spcPct val="0"/>
        </a:spcAft>
        <a:defRPr sz="4400">
          <a:solidFill>
            <a:schemeClr val="tx2"/>
          </a:solidFill>
          <a:latin typeface="Tahoma" panose="020B0604030504040204" pitchFamily="34" charset="0"/>
        </a:defRPr>
      </a:lvl5pPr>
      <a:lvl6pPr marL="457200" algn="ctr" rtl="0" eaLnBrk="1" fontAlgn="base" hangingPunct="1">
        <a:spcBef>
          <a:spcPct val="0"/>
        </a:spcBef>
        <a:spcAft>
          <a:spcPct val="0"/>
        </a:spcAft>
        <a:defRPr sz="4400">
          <a:solidFill>
            <a:schemeClr val="tx2"/>
          </a:solidFill>
          <a:latin typeface="Tahoma" panose="020B0604030504040204" pitchFamily="34" charset="0"/>
        </a:defRPr>
      </a:lvl6pPr>
      <a:lvl7pPr marL="914400" algn="ctr" rtl="0" eaLnBrk="1" fontAlgn="base" hangingPunct="1">
        <a:spcBef>
          <a:spcPct val="0"/>
        </a:spcBef>
        <a:spcAft>
          <a:spcPct val="0"/>
        </a:spcAft>
        <a:defRPr sz="4400">
          <a:solidFill>
            <a:schemeClr val="tx2"/>
          </a:solidFill>
          <a:latin typeface="Tahoma" panose="020B0604030504040204" pitchFamily="34" charset="0"/>
        </a:defRPr>
      </a:lvl7pPr>
      <a:lvl8pPr marL="1371600" algn="ctr" rtl="0" eaLnBrk="1" fontAlgn="base" hangingPunct="1">
        <a:spcBef>
          <a:spcPct val="0"/>
        </a:spcBef>
        <a:spcAft>
          <a:spcPct val="0"/>
        </a:spcAft>
        <a:defRPr sz="4400">
          <a:solidFill>
            <a:schemeClr val="tx2"/>
          </a:solidFill>
          <a:latin typeface="Tahoma" panose="020B0604030504040204" pitchFamily="34" charset="0"/>
        </a:defRPr>
      </a:lvl8pPr>
      <a:lvl9pPr marL="1828800" algn="ctr" rtl="0" eaLnBrk="1" fontAlgn="base" hangingPunct="1">
        <a:spcBef>
          <a:spcPct val="0"/>
        </a:spcBef>
        <a:spcAft>
          <a:spcPct val="0"/>
        </a:spcAft>
        <a:defRPr sz="4400">
          <a:solidFill>
            <a:schemeClr val="tx2"/>
          </a:solidFill>
          <a:latin typeface="Tahoma" panose="020B0604030504040204" pitchFamily="34" charset="0"/>
        </a:defRPr>
      </a:lvl9pPr>
    </p:titleStyle>
    <p:bodyStyle>
      <a:lvl1pPr marL="342900" indent="-342900" algn="l" rtl="0" eaLnBrk="1" fontAlgn="base" hangingPunct="1">
        <a:spcBef>
          <a:spcPct val="20000"/>
        </a:spcBef>
        <a:spcAft>
          <a:spcPct val="0"/>
        </a:spcAft>
        <a:buSzPct val="90000"/>
        <a:buBlip>
          <a:blip r:embed="rId27"/>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80000"/>
        <a:buBlip>
          <a:blip r:embed="rId28"/>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SzPct val="70000"/>
        <a:buBlip>
          <a:blip r:embed="rId29"/>
        </a:buBlip>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SzPct val="70000"/>
        <a:buBlip>
          <a:blip r:embed="rId30"/>
        </a:buBlip>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SzPct val="70000"/>
        <a:buBlip>
          <a:blip r:embed="rId31"/>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1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pic>
        <p:nvPicPr>
          <p:cNvPr id="4" name="Picture 3"/>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9767747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2369127" y="301349"/>
            <a:ext cx="6485284" cy="369332"/>
          </a:xfrm>
          <a:prstGeom prst="rect">
            <a:avLst/>
          </a:prstGeom>
          <a:solidFill>
            <a:schemeClr val="bg1">
              <a:lumMod val="95000"/>
            </a:schemeClr>
          </a:solidFill>
        </p:spPr>
        <p:txBody>
          <a:bodyPr>
            <a:spAutoFit/>
          </a:bodyPr>
          <a:lstStyle/>
          <a:p>
            <a:pPr algn="r" rtl="1">
              <a:defRPr/>
            </a:pPr>
            <a:r>
              <a:rPr lang="fa-IR" sz="1800" b="1" dirty="0">
                <a:ln w="1905"/>
                <a:solidFill>
                  <a:srgbClr val="3399FF"/>
                </a:solidFill>
                <a:effectLst>
                  <a:innerShdw blurRad="69850" dist="43180" dir="5400000">
                    <a:srgbClr val="000000">
                      <a:alpha val="65000"/>
                    </a:srgbClr>
                  </a:innerShdw>
                </a:effectLst>
                <a:latin typeface="Verdana" pitchFamily="34" charset="0"/>
                <a:cs typeface="B Titr" panose="00000700000000000000" pitchFamily="2" charset="-78"/>
              </a:rPr>
              <a:t>برگزاری جلسات گروه‌های کانونی (فوکوس گروپ) در سطح دهستان و روستاها</a:t>
            </a:r>
          </a:p>
        </p:txBody>
      </p:sp>
      <p:sp>
        <p:nvSpPr>
          <p:cNvPr id="5" name="Content Placeholder 2"/>
          <p:cNvSpPr txBox="1">
            <a:spLocks/>
          </p:cNvSpPr>
          <p:nvPr/>
        </p:nvSpPr>
        <p:spPr>
          <a:xfrm>
            <a:off x="436563" y="1211263"/>
            <a:ext cx="8489950" cy="1916112"/>
          </a:xfrm>
          <a:prstGeom prst="rect">
            <a:avLst/>
          </a:prstGeom>
          <a:solidFill>
            <a:schemeClr val="accent1">
              <a:lumMod val="40000"/>
              <a:lumOff val="60000"/>
            </a:schemeClr>
          </a:solidFill>
          <a:ln>
            <a:solidFill>
              <a:schemeClr val="accent1"/>
            </a:solidFill>
          </a:ln>
        </p:spPr>
        <p:style>
          <a:lnRef idx="2">
            <a:schemeClr val="accent2"/>
          </a:lnRef>
          <a:fillRef idx="1">
            <a:schemeClr val="lt1"/>
          </a:fillRef>
          <a:effectRef idx="0">
            <a:schemeClr val="accent2"/>
          </a:effectRef>
          <a:fontRef idx="minor">
            <a:schemeClr val="dk1"/>
          </a:fontRef>
        </p:style>
        <p:txBody>
          <a:bodyPr>
            <a:normAutofit/>
          </a:bodyPr>
          <a:lstStyle>
            <a:lvl1pPr marL="342900" indent="-342900" algn="l" rtl="0" eaLnBrk="1" fontAlgn="base" hangingPunct="1">
              <a:spcBef>
                <a:spcPct val="20000"/>
              </a:spcBef>
              <a:spcAft>
                <a:spcPct val="0"/>
              </a:spcAft>
              <a:buSzPct val="90000"/>
              <a:buBlip>
                <a:blip r:embed="rId2"/>
              </a:buBlip>
              <a:defRPr sz="3200" kern="1200">
                <a:solidFill>
                  <a:schemeClr val="dk1"/>
                </a:solidFill>
                <a:latin typeface="+mn-lt"/>
                <a:ea typeface="+mn-ea"/>
                <a:cs typeface="+mn-cs"/>
              </a:defRPr>
            </a:lvl1pPr>
            <a:lvl2pPr marL="742950" indent="-285750" algn="l" rtl="0" eaLnBrk="1" fontAlgn="base" hangingPunct="1">
              <a:spcBef>
                <a:spcPct val="20000"/>
              </a:spcBef>
              <a:spcAft>
                <a:spcPct val="0"/>
              </a:spcAft>
              <a:buSzPct val="80000"/>
              <a:buBlip>
                <a:blip r:embed="rId3"/>
              </a:buBlip>
              <a:defRPr sz="2800" kern="1200">
                <a:solidFill>
                  <a:schemeClr val="dk1"/>
                </a:solidFill>
                <a:latin typeface="+mn-lt"/>
                <a:ea typeface="+mn-ea"/>
                <a:cs typeface="+mn-cs"/>
              </a:defRPr>
            </a:lvl2pPr>
            <a:lvl3pPr marL="1143000" indent="-228600" algn="l" rtl="0" eaLnBrk="1" fontAlgn="base" hangingPunct="1">
              <a:spcBef>
                <a:spcPct val="20000"/>
              </a:spcBef>
              <a:spcAft>
                <a:spcPct val="0"/>
              </a:spcAft>
              <a:buSzPct val="70000"/>
              <a:buBlip>
                <a:blip r:embed="rId4"/>
              </a:buBlip>
              <a:defRPr sz="2400" kern="1200">
                <a:solidFill>
                  <a:schemeClr val="dk1"/>
                </a:solidFill>
                <a:latin typeface="+mn-lt"/>
                <a:ea typeface="+mn-ea"/>
                <a:cs typeface="+mn-cs"/>
              </a:defRPr>
            </a:lvl3pPr>
            <a:lvl4pPr marL="1600200" indent="-228600" algn="l" rtl="0" eaLnBrk="1" fontAlgn="base" hangingPunct="1">
              <a:spcBef>
                <a:spcPct val="20000"/>
              </a:spcBef>
              <a:spcAft>
                <a:spcPct val="0"/>
              </a:spcAft>
              <a:buSzPct val="70000"/>
              <a:buBlip>
                <a:blip r:embed="rId5"/>
              </a:buBlip>
              <a:defRPr sz="2000" kern="1200">
                <a:solidFill>
                  <a:schemeClr val="dk1"/>
                </a:solidFill>
                <a:latin typeface="+mn-lt"/>
                <a:ea typeface="+mn-ea"/>
                <a:cs typeface="+mn-cs"/>
              </a:defRPr>
            </a:lvl4pPr>
            <a:lvl5pPr marL="2057400" indent="-228600" algn="l" rtl="0" eaLnBrk="1" fontAlgn="base" hangingPunct="1">
              <a:spcBef>
                <a:spcPct val="20000"/>
              </a:spcBef>
              <a:spcAft>
                <a:spcPct val="0"/>
              </a:spcAft>
              <a:buSzPct val="70000"/>
              <a:buBlip>
                <a:blip r:embed="rId6"/>
              </a:buBlip>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183213" indent="-456720" algn="just" rtl="1">
              <a:lnSpc>
                <a:spcPct val="107000"/>
              </a:lnSpc>
              <a:spcBef>
                <a:spcPts val="0"/>
              </a:spcBef>
              <a:buClr>
                <a:schemeClr val="accent5">
                  <a:lumMod val="75000"/>
                </a:schemeClr>
              </a:buClr>
              <a:buFont typeface="Wingdings" panose="05000000000000000000" pitchFamily="2" charset="2"/>
              <a:buChar char="v"/>
              <a:tabLst>
                <a:tab pos="3601734" algn="l"/>
              </a:tabLst>
              <a:defRPr/>
            </a:pPr>
            <a:r>
              <a:rPr lang="fa-IR" sz="1600" dirty="0" smtClean="0">
                <a:ea typeface="Calibri"/>
                <a:cs typeface="B Nazanin" panose="00000400000000000000" pitchFamily="2" charset="-78"/>
              </a:rPr>
              <a:t>در روستاهای </a:t>
            </a:r>
            <a:r>
              <a:rPr lang="fa-IR" sz="1600" u="sng" dirty="0" smtClean="0">
                <a:solidFill>
                  <a:srgbClr val="C00000"/>
                </a:solidFill>
                <a:ea typeface="Calibri"/>
                <a:cs typeface="B Nazanin" panose="00000400000000000000" pitchFamily="2" charset="-78"/>
              </a:rPr>
              <a:t>بالای 20 خانوار </a:t>
            </a:r>
            <a:r>
              <a:rPr lang="fa-IR" sz="1600" dirty="0" smtClean="0">
                <a:ea typeface="Calibri"/>
                <a:cs typeface="B Nazanin" panose="00000400000000000000" pitchFamily="2" charset="-78"/>
              </a:rPr>
              <a:t>مراجعه محلی به صورت روستا به روستا و کارگاه مشورتی و مشارکتی در هر روستا به صورت جداگانه در دفتر دهیاری یا مکانهای عمومی برگزار شد بدین ترتیب که در هر روستا 4 کارگروه با حداکثر 12 نفر متشکل از اعضای شورای اسلامی، دهیار، ریش سفیدان برگزار  گردید. </a:t>
            </a:r>
          </a:p>
          <a:p>
            <a:pPr marL="183213" indent="-456720" algn="just" rtl="1">
              <a:lnSpc>
                <a:spcPct val="107000"/>
              </a:lnSpc>
              <a:spcBef>
                <a:spcPts val="0"/>
              </a:spcBef>
              <a:buClr>
                <a:schemeClr val="accent5">
                  <a:lumMod val="75000"/>
                </a:schemeClr>
              </a:buClr>
              <a:buFont typeface="Wingdings" panose="05000000000000000000" pitchFamily="2" charset="2"/>
              <a:buChar char="v"/>
              <a:tabLst>
                <a:tab pos="3601734" algn="l"/>
              </a:tabLst>
              <a:defRPr/>
            </a:pPr>
            <a:endParaRPr lang="en-US" sz="2200" dirty="0" smtClean="0">
              <a:ea typeface="Calibri"/>
              <a:cs typeface="B Nazanin" panose="00000400000000000000" pitchFamily="2" charset="-78"/>
            </a:endParaRPr>
          </a:p>
          <a:p>
            <a:pPr marL="183213" indent="-456720" algn="just" rtl="1">
              <a:lnSpc>
                <a:spcPct val="107000"/>
              </a:lnSpc>
              <a:spcBef>
                <a:spcPts val="0"/>
              </a:spcBef>
              <a:buClr>
                <a:schemeClr val="accent5">
                  <a:lumMod val="75000"/>
                </a:schemeClr>
              </a:buClr>
              <a:buFont typeface="Wingdings" panose="05000000000000000000" pitchFamily="2" charset="2"/>
              <a:buChar char="v"/>
              <a:tabLst>
                <a:tab pos="3601734" algn="l"/>
              </a:tabLst>
              <a:defRPr/>
            </a:pPr>
            <a:r>
              <a:rPr lang="fa-IR" sz="1600" dirty="0" smtClean="0">
                <a:ea typeface="Calibri"/>
                <a:cs typeface="B Nazanin" panose="00000400000000000000" pitchFamily="2" charset="-78"/>
              </a:rPr>
              <a:t>کارگروههای مشارکتی روستاهای </a:t>
            </a:r>
            <a:r>
              <a:rPr lang="fa-IR" sz="1600" u="sng" dirty="0" smtClean="0">
                <a:solidFill>
                  <a:srgbClr val="C00000"/>
                </a:solidFill>
                <a:ea typeface="Calibri"/>
                <a:cs typeface="B Nazanin" panose="00000400000000000000" pitchFamily="2" charset="-78"/>
              </a:rPr>
              <a:t>پایین 20 خانوار </a:t>
            </a:r>
            <a:r>
              <a:rPr lang="fa-IR" sz="1600" dirty="0" smtClean="0">
                <a:ea typeface="Calibri"/>
                <a:cs typeface="B Nazanin" panose="00000400000000000000" pitchFamily="2" charset="-78"/>
              </a:rPr>
              <a:t>هم در قالب سه کارگروه با حداکثر 12 نفر در بخشداری منطقه متشکل از اعضای شورای اسلامی، دهیار، ریش سفیدان و مولوی­ها و ذینفع­های روستا برگزار شد.</a:t>
            </a:r>
            <a:endParaRPr lang="fa-IR" sz="1600" dirty="0">
              <a:ea typeface="Calibri"/>
              <a:cs typeface="B Nazanin" panose="00000400000000000000" pitchFamily="2" charset="-78"/>
            </a:endParaRPr>
          </a:p>
        </p:txBody>
      </p:sp>
      <p:graphicFrame>
        <p:nvGraphicFramePr>
          <p:cNvPr id="6" name="Table 5"/>
          <p:cNvGraphicFramePr>
            <a:graphicFrameLocks noGrp="1"/>
          </p:cNvGraphicFramePr>
          <p:nvPr/>
        </p:nvGraphicFramePr>
        <p:xfrm>
          <a:off x="601662" y="3478213"/>
          <a:ext cx="7658101" cy="2300287"/>
        </p:xfrm>
        <a:graphic>
          <a:graphicData uri="http://schemas.openxmlformats.org/drawingml/2006/table">
            <a:tbl>
              <a:tblPr rtl="1" firstRow="1" firstCol="1" bandRow="1"/>
              <a:tblGrid>
                <a:gridCol w="1024102">
                  <a:extLst>
                    <a:ext uri="{9D8B030D-6E8A-4147-A177-3AD203B41FA5}"/>
                  </a:extLst>
                </a:gridCol>
                <a:gridCol w="1415800">
                  <a:extLst>
                    <a:ext uri="{9D8B030D-6E8A-4147-A177-3AD203B41FA5}"/>
                  </a:extLst>
                </a:gridCol>
                <a:gridCol w="1229090">
                  <a:extLst>
                    <a:ext uri="{9D8B030D-6E8A-4147-A177-3AD203B41FA5}"/>
                  </a:extLst>
                </a:gridCol>
                <a:gridCol w="1794375">
                  <a:extLst>
                    <a:ext uri="{9D8B030D-6E8A-4147-A177-3AD203B41FA5}"/>
                  </a:extLst>
                </a:gridCol>
                <a:gridCol w="2194734">
                  <a:extLst>
                    <a:ext uri="{9D8B030D-6E8A-4147-A177-3AD203B41FA5}"/>
                  </a:extLst>
                </a:gridCol>
              </a:tblGrid>
              <a:tr h="533557">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نام </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تعداد گروه کانونی</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تعداد اعضا</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مکان برگزاری</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شرکت کننده از هر روستا</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extLst>
                  <a:ext uri="{0D108BD9-81ED-4DB2-BD59-A6C34878D82A}"/>
                </a:extLst>
              </a:tr>
              <a:tr h="890431">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بالای 20 خانوار</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4</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تا 12 نفر</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smtClean="0">
                          <a:solidFill>
                            <a:schemeClr val="tx1"/>
                          </a:solidFill>
                          <a:effectLst/>
                          <a:latin typeface="Times New Roman"/>
                          <a:ea typeface="Calibri"/>
                          <a:cs typeface="B Nazanin" panose="00000400000000000000" pitchFamily="2" charset="-78"/>
                        </a:rPr>
                        <a:t>تک به تک روستا</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اعضای شورای اسلامی، دهیار، ریش </a:t>
                      </a:r>
                      <a:r>
                        <a:rPr lang="fa-IR" sz="1400" b="1" kern="1200" dirty="0" smtClean="0">
                          <a:solidFill>
                            <a:schemeClr val="tx1"/>
                          </a:solidFill>
                          <a:effectLst/>
                          <a:latin typeface="Times New Roman"/>
                          <a:ea typeface="Calibri"/>
                          <a:cs typeface="B Nazanin" panose="00000400000000000000" pitchFamily="2" charset="-78"/>
                        </a:rPr>
                        <a:t>سفیدان، </a:t>
                      </a:r>
                      <a:r>
                        <a:rPr lang="fa-IR" sz="1400" b="1" kern="1200" dirty="0">
                          <a:solidFill>
                            <a:schemeClr val="tx1"/>
                          </a:solidFill>
                          <a:effectLst/>
                          <a:latin typeface="Times New Roman"/>
                          <a:ea typeface="Calibri"/>
                          <a:cs typeface="B Nazanin" panose="00000400000000000000" pitchFamily="2" charset="-78"/>
                        </a:rPr>
                        <a:t>ذینفع­های روستا </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extLst>
                  <a:ext uri="{0D108BD9-81ED-4DB2-BD59-A6C34878D82A}"/>
                </a:extLst>
              </a:tr>
              <a:tr h="876299">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پایین 20 خانوار</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3</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تا 12 نفر</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بخشداری</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0" algn="ctr" rtl="1">
                        <a:lnSpc>
                          <a:spcPct val="100000"/>
                        </a:lnSpc>
                        <a:spcBef>
                          <a:spcPts val="0"/>
                        </a:spcBef>
                        <a:spcAft>
                          <a:spcPts val="0"/>
                        </a:spcAft>
                      </a:pPr>
                      <a:r>
                        <a:rPr lang="fa-IR" sz="1400" b="1" kern="1200" dirty="0">
                          <a:solidFill>
                            <a:schemeClr val="tx1"/>
                          </a:solidFill>
                          <a:effectLst/>
                          <a:latin typeface="Times New Roman"/>
                          <a:ea typeface="Calibri"/>
                          <a:cs typeface="B Nazanin" panose="00000400000000000000" pitchFamily="2" charset="-78"/>
                        </a:rPr>
                        <a:t>اعضای شورای اسلامی، دهیار، ریش </a:t>
                      </a:r>
                      <a:r>
                        <a:rPr lang="fa-IR" sz="1400" b="1" kern="1200" dirty="0" smtClean="0">
                          <a:solidFill>
                            <a:schemeClr val="tx1"/>
                          </a:solidFill>
                          <a:effectLst/>
                          <a:latin typeface="Times New Roman"/>
                          <a:ea typeface="Calibri"/>
                          <a:cs typeface="B Nazanin" panose="00000400000000000000" pitchFamily="2" charset="-78"/>
                        </a:rPr>
                        <a:t>سفیدان، ذینفع­های </a:t>
                      </a:r>
                      <a:r>
                        <a:rPr lang="fa-IR" sz="1400" b="1" kern="1200" dirty="0">
                          <a:solidFill>
                            <a:schemeClr val="tx1"/>
                          </a:solidFill>
                          <a:effectLst/>
                          <a:latin typeface="Times New Roman"/>
                          <a:ea typeface="Calibri"/>
                          <a:cs typeface="B Nazanin" panose="00000400000000000000" pitchFamily="2" charset="-78"/>
                        </a:rPr>
                        <a:t>روستا</a:t>
                      </a:r>
                      <a:endParaRPr lang="en-US" sz="1400" b="1" kern="1200" dirty="0">
                        <a:solidFill>
                          <a:schemeClr val="tx1"/>
                        </a:solidFill>
                        <a:effectLst/>
                        <a:latin typeface="Times New Roman"/>
                        <a:ea typeface="Calibri"/>
                        <a:cs typeface="B Nazanin" panose="00000400000000000000" pitchFamily="2"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extLst>
                  <a:ext uri="{0D108BD9-81ED-4DB2-BD59-A6C34878D82A}"/>
                </a:extLst>
              </a:tr>
            </a:tbl>
          </a:graphicData>
        </a:graphic>
      </p:graphicFrame>
    </p:spTree>
    <p:extLst>
      <p:ext uri="{BB962C8B-B14F-4D97-AF65-F5344CB8AC3E}">
        <p14:creationId xmlns:p14="http://schemas.microsoft.com/office/powerpoint/2010/main" val="23121849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a:xfrm>
            <a:off x="108845" y="6249193"/>
            <a:ext cx="8991599" cy="404813"/>
          </a:xfrm>
        </p:spPr>
      </p:sp>
      <p:sp>
        <p:nvSpPr>
          <p:cNvPr id="3" name="Picture Placeholder 2"/>
          <p:cNvSpPr>
            <a:spLocks noGrp="1"/>
          </p:cNvSpPr>
          <p:nvPr>
            <p:ph type="pic" sz="quarter" idx="14"/>
          </p:nvPr>
        </p:nvSpPr>
        <p:spPr>
          <a:xfrm>
            <a:off x="559695" y="6417468"/>
            <a:ext cx="1212850" cy="388938"/>
          </a:xfrm>
        </p:spPr>
      </p:sp>
      <p:pic>
        <p:nvPicPr>
          <p:cNvPr id="4" name="Picture 3" descr="E:\Manzume\عکس جلسه شوراها و دهیاریهای منظومه زنجان\جلسه بخشداری بخش مرکزی و زنجانرود97.8.24\عکس\IMG_11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28" y="4140184"/>
            <a:ext cx="2930207" cy="2024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64395" y="44040"/>
            <a:ext cx="2962140" cy="2023691"/>
          </a:xfrm>
          <a:prstGeom prst="rect">
            <a:avLst/>
          </a:prstGeom>
        </p:spPr>
      </p:pic>
      <p:sp>
        <p:nvSpPr>
          <p:cNvPr id="6" name="Rectangle 5"/>
          <p:cNvSpPr/>
          <p:nvPr/>
        </p:nvSpPr>
        <p:spPr>
          <a:xfrm>
            <a:off x="96328" y="92682"/>
            <a:ext cx="886781" cy="276999"/>
          </a:xfrm>
          <a:prstGeom prst="rect">
            <a:avLst/>
          </a:prstGeom>
          <a:solidFill>
            <a:schemeClr val="bg1"/>
          </a:solidFill>
        </p:spPr>
        <p:txBody>
          <a:bodyPr wrap="none">
            <a:spAutoFit/>
          </a:bodyPr>
          <a:lstStyle/>
          <a:p>
            <a:r>
              <a:rPr lang="en-US" sz="1200" b="1" dirty="0">
                <a:solidFill>
                  <a:srgbClr val="FF0000"/>
                </a:solidFill>
              </a:rPr>
              <a:t>1397/06/06</a:t>
            </a:r>
            <a:endParaRPr lang="en-US" sz="1200" b="1" dirty="0">
              <a:solidFill>
                <a:srgbClr val="FF0000"/>
              </a:solidFill>
              <a:effectLst/>
            </a:endParaRPr>
          </a:p>
        </p:txBody>
      </p:sp>
      <p:pic>
        <p:nvPicPr>
          <p:cNvPr id="7" name="Picture 6"/>
          <p:cNvPicPr>
            <a:picLocks noChangeAspect="1"/>
          </p:cNvPicPr>
          <p:nvPr/>
        </p:nvPicPr>
        <p:blipFill>
          <a:blip r:embed="rId4"/>
          <a:stretch>
            <a:fillRect/>
          </a:stretch>
        </p:blipFill>
        <p:spPr>
          <a:xfrm>
            <a:off x="3103808" y="2152554"/>
            <a:ext cx="2700369" cy="2080490"/>
          </a:xfrm>
          <a:prstGeom prst="rect">
            <a:avLst/>
          </a:prstGeom>
        </p:spPr>
      </p:pic>
      <p:sp>
        <p:nvSpPr>
          <p:cNvPr id="8" name="Rectangle 7"/>
          <p:cNvSpPr/>
          <p:nvPr/>
        </p:nvSpPr>
        <p:spPr>
          <a:xfrm>
            <a:off x="3135742" y="2228576"/>
            <a:ext cx="794611" cy="276999"/>
          </a:xfrm>
          <a:prstGeom prst="rect">
            <a:avLst/>
          </a:prstGeom>
          <a:solidFill>
            <a:schemeClr val="bg1"/>
          </a:solidFill>
        </p:spPr>
        <p:txBody>
          <a:bodyPr wrap="square">
            <a:spAutoFit/>
          </a:bodyPr>
          <a:lstStyle/>
          <a:p>
            <a:r>
              <a:rPr lang="en-US" sz="1200" b="1" dirty="0">
                <a:solidFill>
                  <a:srgbClr val="FF0000"/>
                </a:solidFill>
              </a:rPr>
              <a:t>97/11/04</a:t>
            </a:r>
            <a:endParaRPr lang="en-US" sz="1200" b="1" dirty="0">
              <a:solidFill>
                <a:srgbClr val="FF0000"/>
              </a:solidFill>
              <a:effectLst/>
            </a:endParaRPr>
          </a:p>
        </p:txBody>
      </p:sp>
      <p:sp>
        <p:nvSpPr>
          <p:cNvPr id="9" name="Rectangle 8"/>
          <p:cNvSpPr/>
          <p:nvPr/>
        </p:nvSpPr>
        <p:spPr>
          <a:xfrm>
            <a:off x="210153" y="4193660"/>
            <a:ext cx="2422966" cy="276999"/>
          </a:xfrm>
          <a:prstGeom prst="rect">
            <a:avLst/>
          </a:prstGeom>
          <a:solidFill>
            <a:schemeClr val="bg1"/>
          </a:solidFill>
        </p:spPr>
        <p:txBody>
          <a:bodyPr wrap="square">
            <a:spAutoFit/>
          </a:bodyPr>
          <a:lstStyle/>
          <a:p>
            <a:pPr algn="r">
              <a:defRPr/>
            </a:pPr>
            <a:r>
              <a:rPr lang="fa-IR" sz="1200" dirty="0" smtClean="0">
                <a:ln w="1905"/>
                <a:solidFill>
                  <a:srgbClr val="FF0000"/>
                </a:solidFill>
                <a:effectLst>
                  <a:innerShdw blurRad="69850" dist="43180" dir="5400000">
                    <a:srgbClr val="000000">
                      <a:alpha val="65000"/>
                    </a:srgbClr>
                  </a:innerShdw>
                </a:effectLst>
                <a:cs typeface="B Titr" panose="00000700000000000000" pitchFamily="2" charset="-78"/>
              </a:rPr>
              <a:t>بخشداری </a:t>
            </a:r>
            <a:r>
              <a:rPr lang="fa-IR" sz="1200" dirty="0">
                <a:ln w="1905"/>
                <a:solidFill>
                  <a:srgbClr val="FF0000"/>
                </a:solidFill>
                <a:effectLst>
                  <a:innerShdw blurRad="69850" dist="43180" dir="5400000">
                    <a:srgbClr val="000000">
                      <a:alpha val="65000"/>
                    </a:srgbClr>
                  </a:innerShdw>
                </a:effectLst>
                <a:cs typeface="B Titr" panose="00000700000000000000" pitchFamily="2" charset="-78"/>
              </a:rPr>
              <a:t>زنجان مرکزی(97/8/24) </a:t>
            </a:r>
            <a:endParaRPr lang="en-US" sz="1200" dirty="0">
              <a:ln w="1905"/>
              <a:solidFill>
                <a:srgbClr val="FF0000"/>
              </a:solidFill>
              <a:effectLst>
                <a:innerShdw blurRad="69850" dist="43180" dir="5400000">
                  <a:srgbClr val="000000">
                    <a:alpha val="65000"/>
                  </a:srgbClr>
                </a:innerShdw>
              </a:effectLst>
              <a:cs typeface="B Titr" panose="00000700000000000000" pitchFamily="2" charset="-78"/>
            </a:endParaRPr>
          </a:p>
        </p:txBody>
      </p:sp>
      <p:pic>
        <p:nvPicPr>
          <p:cNvPr id="10" name="Picture 9"/>
          <p:cNvPicPr>
            <a:picLocks noChangeAspect="1"/>
          </p:cNvPicPr>
          <p:nvPr/>
        </p:nvPicPr>
        <p:blipFill>
          <a:blip r:embed="rId5"/>
          <a:stretch>
            <a:fillRect/>
          </a:stretch>
        </p:blipFill>
        <p:spPr>
          <a:xfrm>
            <a:off x="3103808" y="12314"/>
            <a:ext cx="2700369" cy="2055417"/>
          </a:xfrm>
          <a:prstGeom prst="rect">
            <a:avLst/>
          </a:prstGeom>
        </p:spPr>
      </p:pic>
      <p:sp>
        <p:nvSpPr>
          <p:cNvPr id="11" name="Rectangle 10"/>
          <p:cNvSpPr/>
          <p:nvPr/>
        </p:nvSpPr>
        <p:spPr>
          <a:xfrm>
            <a:off x="3107692" y="70791"/>
            <a:ext cx="822661" cy="307777"/>
          </a:xfrm>
          <a:prstGeom prst="rect">
            <a:avLst/>
          </a:prstGeom>
          <a:solidFill>
            <a:schemeClr val="bg1"/>
          </a:solidFill>
          <a:ln>
            <a:noFill/>
          </a:ln>
        </p:spPr>
        <p:txBody>
          <a:bodyPr wrap="none">
            <a:spAutoFit/>
          </a:bodyPr>
          <a:lstStyle/>
          <a:p>
            <a:r>
              <a:rPr lang="en-US" sz="1400" b="1" dirty="0">
                <a:solidFill>
                  <a:srgbClr val="FF0000"/>
                </a:solidFill>
              </a:rPr>
              <a:t>97/09/28</a:t>
            </a:r>
            <a:endParaRPr lang="en-US" sz="1400" b="1" dirty="0">
              <a:solidFill>
                <a:srgbClr val="FF0000"/>
              </a:solidFill>
              <a:effectLst/>
            </a:endParaRPr>
          </a:p>
        </p:txBody>
      </p:sp>
      <p:pic>
        <p:nvPicPr>
          <p:cNvPr id="12" name="Picture 11"/>
          <p:cNvPicPr>
            <a:picLocks noChangeAspect="1"/>
          </p:cNvPicPr>
          <p:nvPr/>
        </p:nvPicPr>
        <p:blipFill>
          <a:blip r:embed="rId6"/>
          <a:stretch>
            <a:fillRect/>
          </a:stretch>
        </p:blipFill>
        <p:spPr>
          <a:xfrm>
            <a:off x="64394" y="2185057"/>
            <a:ext cx="2962141" cy="1870305"/>
          </a:xfrm>
          <a:prstGeom prst="rect">
            <a:avLst/>
          </a:prstGeom>
        </p:spPr>
      </p:pic>
      <p:sp>
        <p:nvSpPr>
          <p:cNvPr id="13" name="Rectangle 12"/>
          <p:cNvSpPr/>
          <p:nvPr/>
        </p:nvSpPr>
        <p:spPr>
          <a:xfrm>
            <a:off x="64395" y="2185058"/>
            <a:ext cx="830073" cy="315259"/>
          </a:xfrm>
          <a:prstGeom prst="rect">
            <a:avLst/>
          </a:prstGeom>
          <a:solidFill>
            <a:schemeClr val="bg1"/>
          </a:solidFill>
          <a:ln>
            <a:noFill/>
          </a:ln>
        </p:spPr>
        <p:txBody>
          <a:bodyPr wrap="square">
            <a:spAutoFit/>
          </a:bodyPr>
          <a:lstStyle/>
          <a:p>
            <a:r>
              <a:rPr lang="en-US" sz="1400" b="1" dirty="0">
                <a:solidFill>
                  <a:srgbClr val="FF0000"/>
                </a:solidFill>
              </a:rPr>
              <a:t>97/7/21</a:t>
            </a:r>
            <a:endParaRPr lang="en-US" sz="1400" b="1" dirty="0">
              <a:solidFill>
                <a:srgbClr val="FF0000"/>
              </a:solidFill>
              <a:effectLst/>
            </a:endParaRPr>
          </a:p>
        </p:txBody>
      </p:sp>
      <p:pic>
        <p:nvPicPr>
          <p:cNvPr id="14" name="Picture 13"/>
          <p:cNvPicPr>
            <a:picLocks noChangeAspect="1"/>
          </p:cNvPicPr>
          <p:nvPr/>
        </p:nvPicPr>
        <p:blipFill>
          <a:blip r:embed="rId7"/>
          <a:stretch>
            <a:fillRect/>
          </a:stretch>
        </p:blipFill>
        <p:spPr>
          <a:xfrm>
            <a:off x="5876890" y="627780"/>
            <a:ext cx="3202647" cy="1897081"/>
          </a:xfrm>
          <a:prstGeom prst="rect">
            <a:avLst/>
          </a:prstGeom>
        </p:spPr>
      </p:pic>
      <p:sp>
        <p:nvSpPr>
          <p:cNvPr id="15" name="Rectangle 14"/>
          <p:cNvSpPr/>
          <p:nvPr/>
        </p:nvSpPr>
        <p:spPr>
          <a:xfrm>
            <a:off x="5900992" y="643934"/>
            <a:ext cx="822661" cy="307777"/>
          </a:xfrm>
          <a:prstGeom prst="rect">
            <a:avLst/>
          </a:prstGeom>
          <a:solidFill>
            <a:schemeClr val="bg1"/>
          </a:solidFill>
        </p:spPr>
        <p:txBody>
          <a:bodyPr wrap="none">
            <a:spAutoFit/>
          </a:bodyPr>
          <a:lstStyle/>
          <a:p>
            <a:r>
              <a:rPr lang="en-US" sz="1400" b="1" dirty="0">
                <a:solidFill>
                  <a:srgbClr val="FF0000"/>
                </a:solidFill>
              </a:rPr>
              <a:t>98/03/30</a:t>
            </a:r>
            <a:endParaRPr lang="en-US" sz="1400" b="1" dirty="0">
              <a:solidFill>
                <a:srgbClr val="FF0000"/>
              </a:solidFill>
              <a:effectLst/>
            </a:endParaRPr>
          </a:p>
        </p:txBody>
      </p:sp>
      <p:pic>
        <p:nvPicPr>
          <p:cNvPr id="16" name="Picture 15"/>
          <p:cNvPicPr>
            <a:picLocks noChangeAspect="1"/>
          </p:cNvPicPr>
          <p:nvPr/>
        </p:nvPicPr>
        <p:blipFill>
          <a:blip r:embed="rId8"/>
          <a:stretch>
            <a:fillRect/>
          </a:stretch>
        </p:blipFill>
        <p:spPr>
          <a:xfrm>
            <a:off x="3103807" y="4338081"/>
            <a:ext cx="2748729" cy="1911112"/>
          </a:xfrm>
          <a:prstGeom prst="rect">
            <a:avLst/>
          </a:prstGeom>
        </p:spPr>
      </p:pic>
      <p:sp>
        <p:nvSpPr>
          <p:cNvPr id="17" name="Rectangle 16"/>
          <p:cNvSpPr/>
          <p:nvPr/>
        </p:nvSpPr>
        <p:spPr>
          <a:xfrm>
            <a:off x="3103807" y="4332159"/>
            <a:ext cx="915635" cy="338554"/>
          </a:xfrm>
          <a:prstGeom prst="rect">
            <a:avLst/>
          </a:prstGeom>
          <a:solidFill>
            <a:schemeClr val="bg1"/>
          </a:solidFill>
          <a:ln>
            <a:noFill/>
          </a:ln>
        </p:spPr>
        <p:txBody>
          <a:bodyPr wrap="none">
            <a:spAutoFit/>
          </a:bodyPr>
          <a:lstStyle/>
          <a:p>
            <a:r>
              <a:rPr lang="en-US" sz="1600" b="1" dirty="0">
                <a:solidFill>
                  <a:srgbClr val="FF0000"/>
                </a:solidFill>
              </a:rPr>
              <a:t>98/02/05</a:t>
            </a:r>
            <a:endParaRPr lang="en-US" sz="1600" b="1" dirty="0">
              <a:solidFill>
                <a:srgbClr val="FF0000"/>
              </a:solidFill>
              <a:effectLst/>
            </a:endParaRPr>
          </a:p>
        </p:txBody>
      </p:sp>
      <p:pic>
        <p:nvPicPr>
          <p:cNvPr id="18" name="Picture 17"/>
          <p:cNvPicPr>
            <a:picLocks noChangeAspect="1"/>
          </p:cNvPicPr>
          <p:nvPr/>
        </p:nvPicPr>
        <p:blipFill>
          <a:blip r:embed="rId9"/>
          <a:stretch>
            <a:fillRect/>
          </a:stretch>
        </p:blipFill>
        <p:spPr>
          <a:xfrm>
            <a:off x="5888113" y="2655433"/>
            <a:ext cx="3191424" cy="1676726"/>
          </a:xfrm>
          <a:prstGeom prst="rect">
            <a:avLst/>
          </a:prstGeom>
        </p:spPr>
      </p:pic>
      <p:sp>
        <p:nvSpPr>
          <p:cNvPr id="19" name="Rectangle 18"/>
          <p:cNvSpPr/>
          <p:nvPr/>
        </p:nvSpPr>
        <p:spPr>
          <a:xfrm>
            <a:off x="5888113" y="2609926"/>
            <a:ext cx="2688557" cy="338554"/>
          </a:xfrm>
          <a:prstGeom prst="rect">
            <a:avLst/>
          </a:prstGeom>
          <a:solidFill>
            <a:schemeClr val="bg1"/>
          </a:solidFill>
          <a:ln>
            <a:noFill/>
          </a:ln>
        </p:spPr>
        <p:txBody>
          <a:bodyPr wrap="none">
            <a:spAutoFit/>
          </a:bodyPr>
          <a:lstStyle/>
          <a:p>
            <a:r>
              <a:rPr lang="en-US" sz="1600" b="1" dirty="0" smtClean="0">
                <a:solidFill>
                  <a:srgbClr val="FF0000"/>
                </a:solidFill>
              </a:rPr>
              <a:t>98/07/03</a:t>
            </a:r>
            <a:r>
              <a:rPr lang="fa-IR" sz="1600" b="1" dirty="0" smtClean="0">
                <a:solidFill>
                  <a:srgbClr val="FF0000"/>
                </a:solidFill>
              </a:rPr>
              <a:t>  جلسه منظومه زنجانرود </a:t>
            </a:r>
            <a:endParaRPr lang="en-US" sz="1600" b="1" dirty="0">
              <a:solidFill>
                <a:srgbClr val="FF0000"/>
              </a:solidFill>
              <a:effectLst/>
            </a:endParaRPr>
          </a:p>
        </p:txBody>
      </p:sp>
      <p:pic>
        <p:nvPicPr>
          <p:cNvPr id="20" name="Picture 19"/>
          <p:cNvPicPr>
            <a:picLocks noChangeAspect="1"/>
          </p:cNvPicPr>
          <p:nvPr/>
        </p:nvPicPr>
        <p:blipFill>
          <a:blip r:embed="rId10"/>
          <a:stretch>
            <a:fillRect/>
          </a:stretch>
        </p:blipFill>
        <p:spPr>
          <a:xfrm>
            <a:off x="5966438" y="4411688"/>
            <a:ext cx="3113099" cy="1837505"/>
          </a:xfrm>
          <a:prstGeom prst="rect">
            <a:avLst/>
          </a:prstGeom>
        </p:spPr>
      </p:pic>
      <p:sp>
        <p:nvSpPr>
          <p:cNvPr id="21" name="Rectangle 20"/>
          <p:cNvSpPr/>
          <p:nvPr/>
        </p:nvSpPr>
        <p:spPr>
          <a:xfrm>
            <a:off x="5970322" y="4454913"/>
            <a:ext cx="822661" cy="307777"/>
          </a:xfrm>
          <a:prstGeom prst="rect">
            <a:avLst/>
          </a:prstGeom>
          <a:solidFill>
            <a:schemeClr val="bg1"/>
          </a:solidFill>
          <a:ln>
            <a:noFill/>
          </a:ln>
        </p:spPr>
        <p:txBody>
          <a:bodyPr wrap="none">
            <a:spAutoFit/>
          </a:bodyPr>
          <a:lstStyle/>
          <a:p>
            <a:r>
              <a:rPr lang="en-US" sz="1400" b="1" dirty="0" smtClean="0">
                <a:solidFill>
                  <a:srgbClr val="FF0000"/>
                </a:solidFill>
              </a:rPr>
              <a:t>99/02/31</a:t>
            </a:r>
            <a:endParaRPr lang="en-US" sz="1400" b="1" dirty="0">
              <a:solidFill>
                <a:srgbClr val="FF0000"/>
              </a:solidFill>
              <a:effectLst/>
            </a:endParaRPr>
          </a:p>
        </p:txBody>
      </p:sp>
      <p:sp>
        <p:nvSpPr>
          <p:cNvPr id="22" name="Title 1"/>
          <p:cNvSpPr txBox="1">
            <a:spLocks/>
          </p:cNvSpPr>
          <p:nvPr/>
        </p:nvSpPr>
        <p:spPr bwMode="black">
          <a:xfrm>
            <a:off x="5804178" y="152771"/>
            <a:ext cx="3176046" cy="373232"/>
          </a:xfrm>
          <a:prstGeom prst="rect">
            <a:avLst/>
          </a:prstGeom>
          <a:solidFill>
            <a:schemeClr val="bg1">
              <a:lumMod val="95000"/>
            </a:schemeClr>
          </a:solidFill>
          <a:ln>
            <a:noFill/>
          </a:ln>
          <a:extLst/>
        </p:spPr>
        <p:txBody>
          <a:bodyPr anchor="ctr"/>
          <a:lstStyle>
            <a:lvl1pPr algn="l" rtl="1" eaLnBrk="0" fontAlgn="base" hangingPunct="0">
              <a:spcBef>
                <a:spcPct val="0"/>
              </a:spcBef>
              <a:spcAft>
                <a:spcPct val="0"/>
              </a:spcAft>
              <a:defRPr sz="2800" b="1">
                <a:solidFill>
                  <a:schemeClr val="accent2"/>
                </a:solidFill>
                <a:latin typeface="+mj-lt"/>
                <a:ea typeface="+mj-ea"/>
                <a:cs typeface="+mj-cs"/>
              </a:defRPr>
            </a:lvl1pPr>
            <a:lvl2pPr algn="l" rtl="1" eaLnBrk="0" fontAlgn="base" hangingPunct="0">
              <a:spcBef>
                <a:spcPct val="0"/>
              </a:spcBef>
              <a:spcAft>
                <a:spcPct val="0"/>
              </a:spcAft>
              <a:defRPr sz="2800" b="1">
                <a:solidFill>
                  <a:schemeClr val="accent2"/>
                </a:solidFill>
                <a:latin typeface="Verdana" pitchFamily="34" charset="0"/>
              </a:defRPr>
            </a:lvl2pPr>
            <a:lvl3pPr algn="l" rtl="1" eaLnBrk="0" fontAlgn="base" hangingPunct="0">
              <a:spcBef>
                <a:spcPct val="0"/>
              </a:spcBef>
              <a:spcAft>
                <a:spcPct val="0"/>
              </a:spcAft>
              <a:defRPr sz="2800" b="1">
                <a:solidFill>
                  <a:schemeClr val="accent2"/>
                </a:solidFill>
                <a:latin typeface="Verdana" pitchFamily="34" charset="0"/>
              </a:defRPr>
            </a:lvl3pPr>
            <a:lvl4pPr algn="l" rtl="1" eaLnBrk="0" fontAlgn="base" hangingPunct="0">
              <a:spcBef>
                <a:spcPct val="0"/>
              </a:spcBef>
              <a:spcAft>
                <a:spcPct val="0"/>
              </a:spcAft>
              <a:defRPr sz="2800" b="1">
                <a:solidFill>
                  <a:schemeClr val="accent2"/>
                </a:solidFill>
                <a:latin typeface="Verdana" pitchFamily="34" charset="0"/>
              </a:defRPr>
            </a:lvl4pPr>
            <a:lvl5pPr algn="l" rtl="1" eaLnBrk="0" fontAlgn="base" hangingPunct="0">
              <a:spcBef>
                <a:spcPct val="0"/>
              </a:spcBef>
              <a:spcAft>
                <a:spcPct val="0"/>
              </a:spcAft>
              <a:defRPr sz="2800" b="1">
                <a:solidFill>
                  <a:schemeClr val="accent2"/>
                </a:solidFill>
                <a:latin typeface="Verdana" pitchFamily="34" charset="0"/>
              </a:defRPr>
            </a:lvl5pPr>
            <a:lvl6pPr marL="457200" algn="l" rtl="1" eaLnBrk="1" fontAlgn="base" hangingPunct="1">
              <a:spcBef>
                <a:spcPct val="0"/>
              </a:spcBef>
              <a:spcAft>
                <a:spcPct val="0"/>
              </a:spcAft>
              <a:defRPr sz="2800" b="1">
                <a:solidFill>
                  <a:schemeClr val="accent2"/>
                </a:solidFill>
                <a:latin typeface="Verdana" pitchFamily="34" charset="0"/>
              </a:defRPr>
            </a:lvl6pPr>
            <a:lvl7pPr marL="914400" algn="l" rtl="1" eaLnBrk="1" fontAlgn="base" hangingPunct="1">
              <a:spcBef>
                <a:spcPct val="0"/>
              </a:spcBef>
              <a:spcAft>
                <a:spcPct val="0"/>
              </a:spcAft>
              <a:defRPr sz="2800" b="1">
                <a:solidFill>
                  <a:schemeClr val="accent2"/>
                </a:solidFill>
                <a:latin typeface="Verdana" pitchFamily="34" charset="0"/>
              </a:defRPr>
            </a:lvl7pPr>
            <a:lvl8pPr marL="1371600" algn="l" rtl="1" eaLnBrk="1" fontAlgn="base" hangingPunct="1">
              <a:spcBef>
                <a:spcPct val="0"/>
              </a:spcBef>
              <a:spcAft>
                <a:spcPct val="0"/>
              </a:spcAft>
              <a:defRPr sz="2800" b="1">
                <a:solidFill>
                  <a:schemeClr val="accent2"/>
                </a:solidFill>
                <a:latin typeface="Verdana" pitchFamily="34" charset="0"/>
              </a:defRPr>
            </a:lvl8pPr>
            <a:lvl9pPr marL="1828800" algn="l" rtl="1" eaLnBrk="1" fontAlgn="base" hangingPunct="1">
              <a:spcBef>
                <a:spcPct val="0"/>
              </a:spcBef>
              <a:spcAft>
                <a:spcPct val="0"/>
              </a:spcAft>
              <a:defRPr sz="2800" b="1">
                <a:solidFill>
                  <a:schemeClr val="accent2"/>
                </a:solidFill>
                <a:latin typeface="Verdana" pitchFamily="34" charset="0"/>
              </a:defRPr>
            </a:lvl9pPr>
          </a:lstStyle>
          <a:p>
            <a:pPr algn="r">
              <a:defRPr/>
            </a:pPr>
            <a:r>
              <a:rPr lang="fa-IR" sz="1400" dirty="0" smtClean="0">
                <a:ln w="1905"/>
                <a:solidFill>
                  <a:schemeClr val="tx2"/>
                </a:solidFill>
                <a:effectLst>
                  <a:innerShdw blurRad="69850" dist="43180" dir="5400000">
                    <a:srgbClr val="000000">
                      <a:alpha val="65000"/>
                    </a:srgbClr>
                  </a:innerShdw>
                </a:effectLst>
                <a:ea typeface="+mn-ea"/>
                <a:cs typeface="B Titr" panose="00000700000000000000" pitchFamily="2" charset="-78"/>
              </a:rPr>
              <a:t>نمونه جلسات برگزار شده در رابطه با منظومه ها</a:t>
            </a:r>
            <a:endParaRPr lang="en-US" sz="1400" dirty="0">
              <a:ln w="1905"/>
              <a:solidFill>
                <a:schemeClr val="tx2"/>
              </a:solidFill>
              <a:effectLst>
                <a:innerShdw blurRad="69850" dist="43180" dir="5400000">
                  <a:srgbClr val="000000">
                    <a:alpha val="65000"/>
                  </a:srgbClr>
                </a:innerShdw>
              </a:effectLst>
              <a:ea typeface="+mn-ea"/>
              <a:cs typeface="B Titr" panose="00000700000000000000" pitchFamily="2" charset="-78"/>
            </a:endParaRPr>
          </a:p>
        </p:txBody>
      </p:sp>
    </p:spTree>
    <p:extLst>
      <p:ext uri="{BB962C8B-B14F-4D97-AF65-F5344CB8AC3E}">
        <p14:creationId xmlns:p14="http://schemas.microsoft.com/office/powerpoint/2010/main" val="24713945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ounded Rectangle 3">
            <a:hlinkClick r:id="" action="ppaction://noaction"/>
          </p:cNvPr>
          <p:cNvSpPr/>
          <p:nvPr/>
        </p:nvSpPr>
        <p:spPr>
          <a:xfrm>
            <a:off x="6833151" y="1472825"/>
            <a:ext cx="1339619" cy="793506"/>
          </a:xfrm>
          <a:prstGeom prst="roundRect">
            <a:avLst/>
          </a:prstGeom>
          <a:solidFill>
            <a:srgbClr val="CCECFF"/>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fa-IR" sz="1600" dirty="0">
                <a:solidFill>
                  <a:schemeClr val="tx1"/>
                </a:solidFill>
                <a:cs typeface="B Titr" panose="00000700000000000000" pitchFamily="2" charset="-78"/>
              </a:rPr>
              <a:t>شناخت بخش های مورد مطالعه </a:t>
            </a:r>
            <a:endParaRPr lang="en-US" sz="1600" dirty="0">
              <a:solidFill>
                <a:schemeClr val="tx1"/>
              </a:solidFill>
              <a:cs typeface="B Titr" panose="00000700000000000000" pitchFamily="2" charset="-78"/>
            </a:endParaRPr>
          </a:p>
        </p:txBody>
      </p:sp>
      <p:sp>
        <p:nvSpPr>
          <p:cNvPr id="5" name="Rounded Rectangle 4"/>
          <p:cNvSpPr/>
          <p:nvPr/>
        </p:nvSpPr>
        <p:spPr>
          <a:xfrm>
            <a:off x="6861540" y="2905901"/>
            <a:ext cx="1339619" cy="793506"/>
          </a:xfrm>
          <a:prstGeom prst="roundRect">
            <a:avLst/>
          </a:prstGeom>
          <a:solidFill>
            <a:srgbClr val="CCECFF"/>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fa-IR" sz="1600" dirty="0">
                <a:solidFill>
                  <a:schemeClr val="tx1"/>
                </a:solidFill>
                <a:cs typeface="B Titr" panose="00000700000000000000" pitchFamily="2" charset="-78"/>
              </a:rPr>
              <a:t>تجزیه و تحلیل اطلاعات</a:t>
            </a:r>
            <a:endParaRPr lang="en-US" sz="1600" dirty="0">
              <a:solidFill>
                <a:schemeClr val="tx1"/>
              </a:solidFill>
              <a:cs typeface="B Titr" panose="00000700000000000000" pitchFamily="2" charset="-78"/>
            </a:endParaRPr>
          </a:p>
        </p:txBody>
      </p:sp>
      <p:sp>
        <p:nvSpPr>
          <p:cNvPr id="6" name="Rounded Rectangle 5"/>
          <p:cNvSpPr/>
          <p:nvPr/>
        </p:nvSpPr>
        <p:spPr>
          <a:xfrm>
            <a:off x="6833152" y="4508389"/>
            <a:ext cx="1339619" cy="793506"/>
          </a:xfrm>
          <a:prstGeom prst="roundRect">
            <a:avLst/>
          </a:prstGeom>
          <a:solidFill>
            <a:srgbClr val="CCECFF"/>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fa-IR" sz="1600" dirty="0">
                <a:solidFill>
                  <a:schemeClr val="tx1"/>
                </a:solidFill>
                <a:cs typeface="B Titr" panose="00000700000000000000" pitchFamily="2" charset="-78"/>
              </a:rPr>
              <a:t>ارائه پیشنهادات</a:t>
            </a:r>
            <a:endParaRPr lang="en-US" sz="1600" dirty="0">
              <a:solidFill>
                <a:schemeClr val="tx1"/>
              </a:solidFill>
              <a:cs typeface="B Titr" panose="00000700000000000000" pitchFamily="2" charset="-78"/>
            </a:endParaRPr>
          </a:p>
        </p:txBody>
      </p:sp>
      <p:sp>
        <p:nvSpPr>
          <p:cNvPr id="7" name="Down Arrow 6"/>
          <p:cNvSpPr/>
          <p:nvPr/>
        </p:nvSpPr>
        <p:spPr>
          <a:xfrm>
            <a:off x="7261225" y="2408238"/>
            <a:ext cx="300038" cy="412750"/>
          </a:xfrm>
          <a:prstGeom prst="downArrow">
            <a:avLst/>
          </a:prstGeom>
          <a:solidFill>
            <a:srgbClr val="CCECFF"/>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schemeClr val="tx1"/>
              </a:solidFill>
              <a:cs typeface="B Titr" panose="00000700000000000000" pitchFamily="2" charset="-78"/>
            </a:endParaRPr>
          </a:p>
        </p:txBody>
      </p:sp>
      <p:sp>
        <p:nvSpPr>
          <p:cNvPr id="8" name="Down Arrow 7"/>
          <p:cNvSpPr/>
          <p:nvPr/>
        </p:nvSpPr>
        <p:spPr>
          <a:xfrm>
            <a:off x="7261225" y="3862388"/>
            <a:ext cx="300038" cy="476250"/>
          </a:xfrm>
          <a:prstGeom prst="downArrow">
            <a:avLst/>
          </a:prstGeom>
          <a:solidFill>
            <a:srgbClr val="CCECFF"/>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solidFill>
                <a:schemeClr val="tx1"/>
              </a:solidFill>
              <a:cs typeface="B Titr" panose="00000700000000000000" pitchFamily="2" charset="-78"/>
            </a:endParaRPr>
          </a:p>
        </p:txBody>
      </p:sp>
      <p:sp>
        <p:nvSpPr>
          <p:cNvPr id="9" name="Rounded Rectangle 8"/>
          <p:cNvSpPr/>
          <p:nvPr/>
        </p:nvSpPr>
        <p:spPr>
          <a:xfrm>
            <a:off x="3654425" y="1303338"/>
            <a:ext cx="3135313" cy="1746250"/>
          </a:xfrm>
          <a:prstGeom prst="roundRect">
            <a:avLst/>
          </a:prstGeom>
          <a:solidFill>
            <a:srgbClr val="CCECFF"/>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marL="285750" indent="-285750" algn="just" rtl="1">
              <a:buFont typeface="Arial" panose="020B0604020202020204" pitchFamily="34" charset="0"/>
              <a:buChar char="•"/>
              <a:defRPr/>
            </a:pPr>
            <a:r>
              <a:rPr lang="fa-IR" sz="1200" dirty="0">
                <a:solidFill>
                  <a:schemeClr val="tx1"/>
                </a:solidFill>
                <a:cs typeface="B Mitra" panose="00000400000000000000" pitchFamily="2" charset="-78"/>
              </a:rPr>
              <a:t>مصاحبه مسئولین محلی هر یک از روستاها (دهیاران و اعضای شورا)</a:t>
            </a:r>
          </a:p>
          <a:p>
            <a:pPr marL="285750" indent="-285750" algn="just" rtl="1">
              <a:buFont typeface="Arial" panose="020B0604020202020204" pitchFamily="34" charset="0"/>
              <a:buChar char="•"/>
              <a:defRPr/>
            </a:pPr>
            <a:r>
              <a:rPr lang="fa-IR" sz="1200" dirty="0">
                <a:solidFill>
                  <a:schemeClr val="tx1"/>
                </a:solidFill>
                <a:cs typeface="B Mitra" panose="00000400000000000000" pitchFamily="2" charset="-78"/>
              </a:rPr>
              <a:t>برگزاری جلسه جمعی بررسی مسائل و مشکلات با مردم محلی</a:t>
            </a:r>
          </a:p>
          <a:p>
            <a:pPr marL="285750" indent="-285750" algn="just" rtl="1">
              <a:buFont typeface="Arial" panose="020B0604020202020204" pitchFamily="34" charset="0"/>
              <a:buChar char="•"/>
              <a:defRPr/>
            </a:pPr>
            <a:r>
              <a:rPr lang="fa-IR" sz="1200" dirty="0">
                <a:solidFill>
                  <a:schemeClr val="tx1"/>
                </a:solidFill>
                <a:cs typeface="B Mitra" panose="00000400000000000000" pitchFamily="2" charset="-78"/>
              </a:rPr>
              <a:t>برگزاری جلسه جمعی هم اندیشی با مسئولین محلی در بخشداری های بخش</a:t>
            </a:r>
            <a:endParaRPr lang="en-US" sz="1200" dirty="0">
              <a:solidFill>
                <a:schemeClr val="tx1"/>
              </a:solidFill>
              <a:cs typeface="B Mitra" panose="00000400000000000000" pitchFamily="2" charset="-78"/>
            </a:endParaRPr>
          </a:p>
        </p:txBody>
      </p:sp>
      <p:sp>
        <p:nvSpPr>
          <p:cNvPr id="10" name="Rounded Rectangle 9"/>
          <p:cNvSpPr/>
          <p:nvPr/>
        </p:nvSpPr>
        <p:spPr>
          <a:xfrm>
            <a:off x="534988" y="2263775"/>
            <a:ext cx="2973387" cy="1666875"/>
          </a:xfrm>
          <a:prstGeom prst="roundRect">
            <a:avLst/>
          </a:prstGeom>
          <a:solidFill>
            <a:srgbClr val="CCECFF"/>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marL="285750" indent="-285750" algn="just" rtl="1">
              <a:buFont typeface="Arial" panose="020B0604020202020204" pitchFamily="34" charset="0"/>
              <a:buChar char="•"/>
              <a:defRPr/>
            </a:pPr>
            <a:r>
              <a:rPr lang="fa-IR" sz="1200" dirty="0">
                <a:solidFill>
                  <a:schemeClr val="tx1"/>
                </a:solidFill>
                <a:cs typeface="B Mitra" panose="00000400000000000000" pitchFamily="2" charset="-78"/>
              </a:rPr>
              <a:t>ارائه و کنترل فرصت ها و محدودیت های تدوین شده به نخبگان محلی شناسایی شده در مرحله اول و بازنگری در آنها با توجه به دیدگاه های ایشان</a:t>
            </a:r>
          </a:p>
          <a:p>
            <a:pPr marL="285750" indent="-285750" algn="just" rtl="1">
              <a:buFont typeface="Arial" panose="020B0604020202020204" pitchFamily="34" charset="0"/>
              <a:buChar char="•"/>
              <a:defRPr/>
            </a:pPr>
            <a:r>
              <a:rPr lang="fa-IR" sz="1200" dirty="0">
                <a:solidFill>
                  <a:schemeClr val="tx1"/>
                </a:solidFill>
                <a:cs typeface="B Mitra" panose="00000400000000000000" pitchFamily="2" charset="-78"/>
              </a:rPr>
              <a:t>فضایی کردن فرصت ها و محدودیت های شناسایی شده به کمک نخبگان محلی با پر کردن ماتریس تناسب فضایی به کمک ایشان</a:t>
            </a:r>
            <a:endParaRPr lang="en-US" sz="1200" dirty="0">
              <a:solidFill>
                <a:schemeClr val="tx1"/>
              </a:solidFill>
              <a:cs typeface="B Mitra" panose="00000400000000000000" pitchFamily="2" charset="-78"/>
            </a:endParaRPr>
          </a:p>
        </p:txBody>
      </p:sp>
      <p:sp>
        <p:nvSpPr>
          <p:cNvPr id="11" name="Rounded Rectangle 10"/>
          <p:cNvSpPr/>
          <p:nvPr/>
        </p:nvSpPr>
        <p:spPr>
          <a:xfrm>
            <a:off x="3663950" y="3751263"/>
            <a:ext cx="3135313" cy="2405062"/>
          </a:xfrm>
          <a:prstGeom prst="roundRect">
            <a:avLst/>
          </a:prstGeom>
          <a:solidFill>
            <a:srgbClr val="CCECFF"/>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marL="285750" indent="-285750" algn="just" rtl="1">
              <a:buFont typeface="Arial" panose="020B0604020202020204" pitchFamily="34" charset="0"/>
              <a:buChar char="•"/>
              <a:defRPr/>
            </a:pPr>
            <a:r>
              <a:rPr lang="fa-IR" sz="1200" dirty="0">
                <a:solidFill>
                  <a:schemeClr val="tx1"/>
                </a:solidFill>
                <a:cs typeface="B Mitra" panose="00000400000000000000" pitchFamily="2" charset="-78"/>
              </a:rPr>
              <a:t>برگزاری جلسه برنامه ریزی مشارکتی با مسئولین و نخبگان محلی در بخشداری ارائه پروژه های اولیه پیشنهادی به ایشان و جمع آوری نظرات ایشان در خصوص پروژه های پیشنهادی و پروژه های جدید پیشنهاد شده در جلسه</a:t>
            </a:r>
          </a:p>
          <a:p>
            <a:pPr marL="285750" indent="-285750" algn="just" rtl="1">
              <a:buFont typeface="Arial" panose="020B0604020202020204" pitchFamily="34" charset="0"/>
              <a:buChar char="•"/>
              <a:defRPr/>
            </a:pPr>
            <a:r>
              <a:rPr lang="fa-IR" sz="1200" dirty="0">
                <a:solidFill>
                  <a:schemeClr val="tx1"/>
                </a:solidFill>
                <a:cs typeface="B Mitra" panose="00000400000000000000" pitchFamily="2" charset="-78"/>
              </a:rPr>
              <a:t>برگزاری جلسه با حضور تمام دستگاه های مسئول در پروژه های پیشنهادی و ارائه پروژه های پیشنهادی به ایشان و دریافت نظر ایشان در خصوص پروژه ها و هم چنین سایر پروژه های پیشنهادی از نظر ایشان و همچنین نحوه پیشبرد پروژه ها</a:t>
            </a:r>
          </a:p>
          <a:p>
            <a:pPr marL="285750" indent="-285750" algn="just" rtl="1">
              <a:buFont typeface="Arial" panose="020B0604020202020204" pitchFamily="34" charset="0"/>
              <a:buChar char="•"/>
              <a:defRPr/>
            </a:pPr>
            <a:endParaRPr lang="en-US" sz="1200" dirty="0">
              <a:solidFill>
                <a:schemeClr val="tx1"/>
              </a:solidFill>
              <a:cs typeface="B Mitra" panose="00000400000000000000" pitchFamily="2" charset="-78"/>
            </a:endParaRPr>
          </a:p>
        </p:txBody>
      </p:sp>
      <p:sp>
        <p:nvSpPr>
          <p:cNvPr id="12" name="Rounded Rectangle 11"/>
          <p:cNvSpPr/>
          <p:nvPr/>
        </p:nvSpPr>
        <p:spPr>
          <a:xfrm>
            <a:off x="1062038" y="1303338"/>
            <a:ext cx="1608137" cy="635000"/>
          </a:xfrm>
          <a:prstGeom prst="roundRect">
            <a:avLst/>
          </a:prstGeom>
          <a:solidFill>
            <a:srgbClr val="CCECFF"/>
          </a:solidFill>
          <a:ln cmpd="dbl">
            <a:prstDash val="sysDash"/>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fa-IR" sz="1200" dirty="0">
                <a:solidFill>
                  <a:schemeClr val="tx1"/>
                </a:solidFill>
                <a:cs typeface="B Yekan" panose="00000400000000000000" pitchFamily="2" charset="-78"/>
              </a:rPr>
              <a:t>مرحله اول فرایند  برنامه ریزی مشارکتی </a:t>
            </a:r>
            <a:endParaRPr lang="en-US" sz="1200" dirty="0">
              <a:solidFill>
                <a:schemeClr val="tx1"/>
              </a:solidFill>
              <a:cs typeface="B Yekan" panose="00000400000000000000" pitchFamily="2" charset="-78"/>
            </a:endParaRPr>
          </a:p>
        </p:txBody>
      </p:sp>
      <p:cxnSp>
        <p:nvCxnSpPr>
          <p:cNvPr id="13" name="Elbow Connector 12"/>
          <p:cNvCxnSpPr>
            <a:stCxn id="12" idx="3"/>
            <a:endCxn id="9" idx="1"/>
          </p:cNvCxnSpPr>
          <p:nvPr/>
        </p:nvCxnSpPr>
        <p:spPr>
          <a:xfrm>
            <a:off x="2670175" y="1620838"/>
            <a:ext cx="984250" cy="555625"/>
          </a:xfrm>
          <a:prstGeom prst="bentConnector3">
            <a:avLst/>
          </a:prstGeom>
          <a:noFill/>
          <a:ln cmpd="dbl">
            <a:solidFill>
              <a:srgbClr val="C00000"/>
            </a:solidFill>
            <a:prstDash val="sysDash"/>
          </a:ln>
        </p:spPr>
        <p:style>
          <a:lnRef idx="2">
            <a:schemeClr val="accent3">
              <a:shade val="50000"/>
            </a:schemeClr>
          </a:lnRef>
          <a:fillRef idx="1">
            <a:schemeClr val="accent3"/>
          </a:fillRef>
          <a:effectRef idx="0">
            <a:schemeClr val="accent3"/>
          </a:effectRef>
          <a:fontRef idx="minor">
            <a:schemeClr val="lt1"/>
          </a:fontRef>
        </p:style>
      </p:cxnSp>
      <p:sp>
        <p:nvSpPr>
          <p:cNvPr id="14" name="Rounded Rectangle 13"/>
          <p:cNvSpPr/>
          <p:nvPr/>
        </p:nvSpPr>
        <p:spPr>
          <a:xfrm>
            <a:off x="1049338" y="4249738"/>
            <a:ext cx="1608137" cy="635000"/>
          </a:xfrm>
          <a:prstGeom prst="roundRect">
            <a:avLst/>
          </a:prstGeom>
          <a:solidFill>
            <a:srgbClr val="CCECFF"/>
          </a:solidFill>
          <a:ln cmpd="dbl">
            <a:prstDash val="sysDash"/>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fa-IR" sz="1200" dirty="0">
                <a:solidFill>
                  <a:schemeClr val="tx1"/>
                </a:solidFill>
                <a:cs typeface="B Yekan" panose="00000400000000000000" pitchFamily="2" charset="-78"/>
              </a:rPr>
              <a:t>مرحله دوم فرایند  برنامه ریزی مشارکتی </a:t>
            </a:r>
            <a:endParaRPr lang="en-US" sz="1200" dirty="0">
              <a:solidFill>
                <a:schemeClr val="tx1"/>
              </a:solidFill>
              <a:cs typeface="B Yekan" panose="00000400000000000000" pitchFamily="2" charset="-78"/>
            </a:endParaRPr>
          </a:p>
        </p:txBody>
      </p:sp>
      <p:sp>
        <p:nvSpPr>
          <p:cNvPr id="15" name="Rounded Rectangle 14"/>
          <p:cNvSpPr/>
          <p:nvPr/>
        </p:nvSpPr>
        <p:spPr>
          <a:xfrm>
            <a:off x="1062038" y="5151438"/>
            <a:ext cx="1608137" cy="635000"/>
          </a:xfrm>
          <a:prstGeom prst="roundRect">
            <a:avLst/>
          </a:prstGeom>
          <a:solidFill>
            <a:srgbClr val="CCECFF"/>
          </a:solidFill>
          <a:ln cmpd="dbl">
            <a:prstDash val="sysDash"/>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fa-IR" sz="1200" dirty="0">
                <a:solidFill>
                  <a:schemeClr val="tx1"/>
                </a:solidFill>
                <a:cs typeface="B Yekan" panose="00000400000000000000" pitchFamily="2" charset="-78"/>
              </a:rPr>
              <a:t>مرحله سوم فرایند  برنامه ریزی مشارکتی </a:t>
            </a:r>
            <a:endParaRPr lang="en-US" sz="1200" dirty="0">
              <a:solidFill>
                <a:schemeClr val="tx1"/>
              </a:solidFill>
              <a:cs typeface="B Yekan" panose="00000400000000000000" pitchFamily="2" charset="-78"/>
            </a:endParaRPr>
          </a:p>
        </p:txBody>
      </p:sp>
      <p:cxnSp>
        <p:nvCxnSpPr>
          <p:cNvPr id="16" name="Elbow Connector 15"/>
          <p:cNvCxnSpPr>
            <a:endCxn id="14" idx="0"/>
          </p:cNvCxnSpPr>
          <p:nvPr/>
        </p:nvCxnSpPr>
        <p:spPr>
          <a:xfrm rot="5400000">
            <a:off x="1766094" y="4028282"/>
            <a:ext cx="307975" cy="134937"/>
          </a:xfrm>
          <a:prstGeom prst="bentConnector3">
            <a:avLst/>
          </a:prstGeom>
          <a:noFill/>
          <a:ln cmpd="dbl">
            <a:solidFill>
              <a:srgbClr val="C00000"/>
            </a:solidFill>
            <a:prstDash val="sysDash"/>
          </a:ln>
        </p:spPr>
        <p:style>
          <a:lnRef idx="2">
            <a:schemeClr val="accent3">
              <a:shade val="50000"/>
            </a:schemeClr>
          </a:lnRef>
          <a:fillRef idx="1">
            <a:schemeClr val="accent3"/>
          </a:fillRef>
          <a:effectRef idx="0">
            <a:schemeClr val="accent3"/>
          </a:effectRef>
          <a:fontRef idx="minor">
            <a:schemeClr val="lt1"/>
          </a:fontRef>
        </p:style>
      </p:cxnSp>
      <p:cxnSp>
        <p:nvCxnSpPr>
          <p:cNvPr id="17" name="Elbow Connector 16"/>
          <p:cNvCxnSpPr/>
          <p:nvPr/>
        </p:nvCxnSpPr>
        <p:spPr>
          <a:xfrm rot="10800000" flipV="1">
            <a:off x="2678113" y="4913313"/>
            <a:ext cx="976312" cy="619125"/>
          </a:xfrm>
          <a:prstGeom prst="bentConnector3">
            <a:avLst>
              <a:gd name="adj1" fmla="val 50000"/>
            </a:avLst>
          </a:prstGeom>
          <a:noFill/>
          <a:ln cmpd="dbl">
            <a:solidFill>
              <a:srgbClr val="C00000"/>
            </a:solidFill>
            <a:prstDash val="sysDash"/>
          </a:ln>
        </p:spPr>
        <p:style>
          <a:lnRef idx="2">
            <a:schemeClr val="accent3">
              <a:shade val="50000"/>
            </a:schemeClr>
          </a:lnRef>
          <a:fillRef idx="1">
            <a:schemeClr val="accent3"/>
          </a:fillRef>
          <a:effectRef idx="0">
            <a:schemeClr val="accent3"/>
          </a:effectRef>
          <a:fontRef idx="minor">
            <a:schemeClr val="lt1"/>
          </a:fontRef>
        </p:style>
      </p:cxnSp>
      <p:sp>
        <p:nvSpPr>
          <p:cNvPr id="18" name="Rectangle 17"/>
          <p:cNvSpPr/>
          <p:nvPr/>
        </p:nvSpPr>
        <p:spPr>
          <a:xfrm>
            <a:off x="3508375" y="312737"/>
            <a:ext cx="5145961" cy="400110"/>
          </a:xfrm>
          <a:prstGeom prst="rect">
            <a:avLst/>
          </a:prstGeom>
          <a:solidFill>
            <a:schemeClr val="bg1"/>
          </a:solidFill>
        </p:spPr>
        <p:txBody>
          <a:bodyPr wrap="none">
            <a:spAutoFit/>
          </a:bodyPr>
          <a:lstStyle/>
          <a:p>
            <a:pPr algn="ctr">
              <a:defRPr/>
            </a:pPr>
            <a:r>
              <a:rPr lang="fa-IR" sz="2000" b="1" dirty="0">
                <a:ln w="1905"/>
                <a:solidFill>
                  <a:schemeClr val="tx2"/>
                </a:solidFill>
                <a:effectLst>
                  <a:innerShdw blurRad="69850" dist="43180" dir="5400000">
                    <a:srgbClr val="000000">
                      <a:alpha val="65000"/>
                    </a:srgbClr>
                  </a:innerShdw>
                </a:effectLst>
                <a:latin typeface="Verdana" panose="020B0604030504040204" pitchFamily="34" charset="0"/>
                <a:cs typeface="B Titr" panose="00000700000000000000" pitchFamily="2" charset="-78"/>
              </a:rPr>
              <a:t>مشارکت گروه های مردم و نهادهای مسئول در تهیه طرح</a:t>
            </a:r>
            <a:endParaRPr lang="en-US" sz="2000" b="1" dirty="0">
              <a:ln w="1905"/>
              <a:solidFill>
                <a:schemeClr val="tx2"/>
              </a:solidFill>
              <a:effectLst>
                <a:innerShdw blurRad="69850" dist="43180" dir="5400000">
                  <a:srgbClr val="000000">
                    <a:alpha val="65000"/>
                  </a:srgbClr>
                </a:innerShdw>
              </a:effectLst>
              <a:latin typeface="Verdana" panose="020B0604030504040204" pitchFamily="34" charset="0"/>
              <a:cs typeface="B Titr" panose="00000700000000000000" pitchFamily="2" charset="-78"/>
            </a:endParaRPr>
          </a:p>
        </p:txBody>
      </p:sp>
      <p:cxnSp>
        <p:nvCxnSpPr>
          <p:cNvPr id="19" name="Straight Connector 18"/>
          <p:cNvCxnSpPr/>
          <p:nvPr/>
        </p:nvCxnSpPr>
        <p:spPr>
          <a:xfrm flipH="1">
            <a:off x="6499225" y="1679575"/>
            <a:ext cx="36513" cy="3348038"/>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cxnSp>
        <p:nvCxnSpPr>
          <p:cNvPr id="20" name="Elbow Connector 19"/>
          <p:cNvCxnSpPr/>
          <p:nvPr/>
        </p:nvCxnSpPr>
        <p:spPr>
          <a:xfrm rot="10800000" flipV="1">
            <a:off x="3502025" y="3305175"/>
            <a:ext cx="3343275" cy="11113"/>
          </a:xfrm>
          <a:prstGeom prst="bentConnector3">
            <a:avLst>
              <a:gd name="adj1" fmla="val 50000"/>
            </a:avLst>
          </a:prstGeom>
          <a:noFill/>
          <a:ln cmpd="dbl">
            <a:solidFill>
              <a:srgbClr val="C00000"/>
            </a:solidFill>
            <a:prstDash val="sysDash"/>
          </a:ln>
        </p:spPr>
        <p:style>
          <a:lnRef idx="2">
            <a:schemeClr val="accent3">
              <a:shade val="50000"/>
            </a:schemeClr>
          </a:lnRef>
          <a:fillRef idx="1">
            <a:schemeClr val="accent3"/>
          </a:fillRef>
          <a:effectRef idx="0">
            <a:schemeClr val="accent3"/>
          </a:effectRef>
          <a:fontRef idx="minor">
            <a:schemeClr val="lt1"/>
          </a:fontRef>
        </p:style>
      </p:cxnSp>
      <p:cxnSp>
        <p:nvCxnSpPr>
          <p:cNvPr id="21" name="Straight Connector 20"/>
          <p:cNvCxnSpPr/>
          <p:nvPr/>
        </p:nvCxnSpPr>
        <p:spPr>
          <a:xfrm flipH="1">
            <a:off x="6997700" y="1935163"/>
            <a:ext cx="12700" cy="2862262"/>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p:nvCxnSpPr>
        <p:spPr>
          <a:xfrm flipV="1">
            <a:off x="6542088" y="5027613"/>
            <a:ext cx="303212" cy="3175"/>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p:nvCxnSpPr>
        <p:spPr>
          <a:xfrm flipV="1">
            <a:off x="6550025" y="1679575"/>
            <a:ext cx="201613" cy="3175"/>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p:nvCxnSpPr>
        <p:spPr>
          <a:xfrm flipV="1">
            <a:off x="6788150" y="1935163"/>
            <a:ext cx="201613" cy="3175"/>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p:nvCxnSpPr>
        <p:spPr>
          <a:xfrm flipV="1">
            <a:off x="6788150" y="4797425"/>
            <a:ext cx="201613" cy="4763"/>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cxnSp>
        <p:nvCxnSpPr>
          <p:cNvPr id="26" name="Straight Connector 25"/>
          <p:cNvCxnSpPr/>
          <p:nvPr/>
        </p:nvCxnSpPr>
        <p:spPr>
          <a:xfrm flipV="1">
            <a:off x="6604000" y="3481388"/>
            <a:ext cx="303213" cy="4762"/>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cxnSp>
        <p:nvCxnSpPr>
          <p:cNvPr id="27" name="Straight Connector 26"/>
          <p:cNvCxnSpPr/>
          <p:nvPr/>
        </p:nvCxnSpPr>
        <p:spPr>
          <a:xfrm flipV="1">
            <a:off x="6607175" y="3135313"/>
            <a:ext cx="303213" cy="3175"/>
          </a:xfrm>
          <a:prstGeom prst="line">
            <a:avLst/>
          </a:prstGeom>
          <a:ln w="25400" cmpd="dbl">
            <a:solidFill>
              <a:srgbClr val="C00000"/>
            </a:solidFill>
            <a:prstDash val="dash"/>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5693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grpId="0" nodeType="withEffect">
                                  <p:stCondLst>
                                    <p:cond delay="0"/>
                                  </p:stCondLst>
                                  <p:childTnLst>
                                    <p:animClr clrSpc="hsl" dir="cw">
                                      <p:cBhvr override="childStyle">
                                        <p:cTn id="6" dur="500" fill="hold"/>
                                        <p:tgtEl>
                                          <p:spTgt spid="7"/>
                                        </p:tgtEl>
                                        <p:attrNameLst>
                                          <p:attrName>style.color</p:attrName>
                                        </p:attrNameLst>
                                      </p:cBhvr>
                                      <p:by>
                                        <p:hsl h="0" s="-12549" l="-25098"/>
                                      </p:by>
                                    </p:animClr>
                                    <p:animClr clrSpc="hsl" dir="cw">
                                      <p:cBhvr>
                                        <p:cTn id="7" dur="500" fill="hold"/>
                                        <p:tgtEl>
                                          <p:spTgt spid="7"/>
                                        </p:tgtEl>
                                        <p:attrNameLst>
                                          <p:attrName>fillcolor</p:attrName>
                                        </p:attrNameLst>
                                      </p:cBhvr>
                                      <p:by>
                                        <p:hsl h="0" s="-12549" l="-25098"/>
                                      </p:by>
                                    </p:animClr>
                                    <p:animClr clrSpc="hsl" dir="cw">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cTn>
                              </p:par>
                              <p:par>
                                <p:cTn id="10" presetID="24" presetClass="emph" presetSubtype="0" fill="hold" grpId="0" nodeType="withEffect">
                                  <p:stCondLst>
                                    <p:cond delay="0"/>
                                  </p:stCondLst>
                                  <p:childTnLst>
                                    <p:animClr clrSpc="hsl" dir="cw">
                                      <p:cBhvr override="childStyle">
                                        <p:cTn id="11" dur="500" fill="hold"/>
                                        <p:tgtEl>
                                          <p:spTgt spid="8"/>
                                        </p:tgtEl>
                                        <p:attrNameLst>
                                          <p:attrName>style.color</p:attrName>
                                        </p:attrNameLst>
                                      </p:cBhvr>
                                      <p:by>
                                        <p:hsl h="0" s="-12549" l="-25098"/>
                                      </p:by>
                                    </p:animClr>
                                    <p:animClr clrSpc="hsl" dir="cw">
                                      <p:cBhvr>
                                        <p:cTn id="12" dur="500" fill="hold"/>
                                        <p:tgtEl>
                                          <p:spTgt spid="8"/>
                                        </p:tgtEl>
                                        <p:attrNameLst>
                                          <p:attrName>fillcolor</p:attrName>
                                        </p:attrNameLst>
                                      </p:cBhvr>
                                      <p:by>
                                        <p:hsl h="0" s="-12549" l="-25098"/>
                                      </p:by>
                                    </p:animClr>
                                    <p:animClr clrSpc="hsl" dir="cw">
                                      <p:cBhvr>
                                        <p:cTn id="13" dur="500" fill="hold"/>
                                        <p:tgtEl>
                                          <p:spTgt spid="8"/>
                                        </p:tgtEl>
                                        <p:attrNameLst>
                                          <p:attrName>stroke.color</p:attrName>
                                        </p:attrNameLst>
                                      </p:cBhvr>
                                      <p:by>
                                        <p:hsl h="0" s="-12549" l="-25098"/>
                                      </p:by>
                                    </p:animClr>
                                    <p:set>
                                      <p:cBhvr>
                                        <p:cTn id="14" dur="500" fill="hold"/>
                                        <p:tgtEl>
                                          <p:spTgt spid="8"/>
                                        </p:tgtEl>
                                        <p:attrNameLst>
                                          <p:attrName>fill.type</p:attrName>
                                        </p:attrNameLst>
                                      </p:cBhvr>
                                      <p:to>
                                        <p:strVal val="solid"/>
                                      </p:to>
                                    </p:set>
                                  </p:childTnLst>
                                </p:cTn>
                              </p:par>
                              <p:par>
                                <p:cTn id="15" presetID="24" presetClass="emph" presetSubtype="0" fill="hold" grpId="0" nodeType="withEffect">
                                  <p:stCondLst>
                                    <p:cond delay="0"/>
                                  </p:stCondLst>
                                  <p:childTnLst>
                                    <p:animClr clrSpc="hsl" dir="cw">
                                      <p:cBhvr override="childStyle">
                                        <p:cTn id="16" dur="500" fill="hold"/>
                                        <p:tgtEl>
                                          <p:spTgt spid="9"/>
                                        </p:tgtEl>
                                        <p:attrNameLst>
                                          <p:attrName>style.color</p:attrName>
                                        </p:attrNameLst>
                                      </p:cBhvr>
                                      <p:by>
                                        <p:hsl h="0" s="-12549" l="-25098"/>
                                      </p:by>
                                    </p:animClr>
                                    <p:animClr clrSpc="hsl" dir="cw">
                                      <p:cBhvr>
                                        <p:cTn id="17" dur="500" fill="hold"/>
                                        <p:tgtEl>
                                          <p:spTgt spid="9"/>
                                        </p:tgtEl>
                                        <p:attrNameLst>
                                          <p:attrName>fillcolor</p:attrName>
                                        </p:attrNameLst>
                                      </p:cBhvr>
                                      <p:by>
                                        <p:hsl h="0" s="-12549" l="-25098"/>
                                      </p:by>
                                    </p:animClr>
                                    <p:animClr clrSpc="hsl" dir="cw">
                                      <p:cBhvr>
                                        <p:cTn id="18" dur="500" fill="hold"/>
                                        <p:tgtEl>
                                          <p:spTgt spid="9"/>
                                        </p:tgtEl>
                                        <p:attrNameLst>
                                          <p:attrName>stroke.color</p:attrName>
                                        </p:attrNameLst>
                                      </p:cBhvr>
                                      <p:by>
                                        <p:hsl h="0" s="-12549" l="-25098"/>
                                      </p:by>
                                    </p:animClr>
                                    <p:set>
                                      <p:cBhvr>
                                        <p:cTn id="19" dur="500" fill="hold"/>
                                        <p:tgtEl>
                                          <p:spTgt spid="9"/>
                                        </p:tgtEl>
                                        <p:attrNameLst>
                                          <p:attrName>fill.type</p:attrName>
                                        </p:attrNameLst>
                                      </p:cBhvr>
                                      <p:to>
                                        <p:strVal val="solid"/>
                                      </p:to>
                                    </p:set>
                                  </p:childTnLst>
                                </p:cTn>
                              </p:par>
                              <p:par>
                                <p:cTn id="20" presetID="24" presetClass="emph" presetSubtype="0" fill="hold" grpId="0" nodeType="withEffect">
                                  <p:stCondLst>
                                    <p:cond delay="0"/>
                                  </p:stCondLst>
                                  <p:childTnLst>
                                    <p:animClr clrSpc="hsl" dir="cw">
                                      <p:cBhvr override="childStyle">
                                        <p:cTn id="21" dur="500" fill="hold"/>
                                        <p:tgtEl>
                                          <p:spTgt spid="10"/>
                                        </p:tgtEl>
                                        <p:attrNameLst>
                                          <p:attrName>style.color</p:attrName>
                                        </p:attrNameLst>
                                      </p:cBhvr>
                                      <p:by>
                                        <p:hsl h="0" s="-12549" l="-25098"/>
                                      </p:by>
                                    </p:animClr>
                                    <p:animClr clrSpc="hsl" dir="cw">
                                      <p:cBhvr>
                                        <p:cTn id="22" dur="500" fill="hold"/>
                                        <p:tgtEl>
                                          <p:spTgt spid="10"/>
                                        </p:tgtEl>
                                        <p:attrNameLst>
                                          <p:attrName>fillcolor</p:attrName>
                                        </p:attrNameLst>
                                      </p:cBhvr>
                                      <p:by>
                                        <p:hsl h="0" s="-12549" l="-25098"/>
                                      </p:by>
                                    </p:animClr>
                                    <p:animClr clrSpc="hsl" dir="cw">
                                      <p:cBhvr>
                                        <p:cTn id="23" dur="500" fill="hold"/>
                                        <p:tgtEl>
                                          <p:spTgt spid="10"/>
                                        </p:tgtEl>
                                        <p:attrNameLst>
                                          <p:attrName>stroke.color</p:attrName>
                                        </p:attrNameLst>
                                      </p:cBhvr>
                                      <p:by>
                                        <p:hsl h="0" s="-12549" l="-25098"/>
                                      </p:by>
                                    </p:animClr>
                                    <p:set>
                                      <p:cBhvr>
                                        <p:cTn id="24" dur="500" fill="hold"/>
                                        <p:tgtEl>
                                          <p:spTgt spid="10"/>
                                        </p:tgtEl>
                                        <p:attrNameLst>
                                          <p:attrName>fill.type</p:attrName>
                                        </p:attrNameLst>
                                      </p:cBhvr>
                                      <p:to>
                                        <p:strVal val="solid"/>
                                      </p:to>
                                    </p:set>
                                  </p:childTnLst>
                                </p:cTn>
                              </p:par>
                              <p:par>
                                <p:cTn id="25" presetID="24" presetClass="emph" presetSubtype="0" fill="hold" grpId="0" nodeType="withEffect">
                                  <p:stCondLst>
                                    <p:cond delay="0"/>
                                  </p:stCondLst>
                                  <p:childTnLst>
                                    <p:animClr clrSpc="hsl" dir="cw">
                                      <p:cBhvr override="childStyle">
                                        <p:cTn id="26" dur="500" fill="hold"/>
                                        <p:tgtEl>
                                          <p:spTgt spid="12"/>
                                        </p:tgtEl>
                                        <p:attrNameLst>
                                          <p:attrName>style.color</p:attrName>
                                        </p:attrNameLst>
                                      </p:cBhvr>
                                      <p:by>
                                        <p:hsl h="0" s="-12549" l="-25098"/>
                                      </p:by>
                                    </p:animClr>
                                    <p:animClr clrSpc="hsl" dir="cw">
                                      <p:cBhvr>
                                        <p:cTn id="27" dur="500" fill="hold"/>
                                        <p:tgtEl>
                                          <p:spTgt spid="12"/>
                                        </p:tgtEl>
                                        <p:attrNameLst>
                                          <p:attrName>fillcolor</p:attrName>
                                        </p:attrNameLst>
                                      </p:cBhvr>
                                      <p:by>
                                        <p:hsl h="0" s="-12549" l="-25098"/>
                                      </p:by>
                                    </p:animClr>
                                    <p:animClr clrSpc="hsl" dir="cw">
                                      <p:cBhvr>
                                        <p:cTn id="28" dur="500" fill="hold"/>
                                        <p:tgtEl>
                                          <p:spTgt spid="12"/>
                                        </p:tgtEl>
                                        <p:attrNameLst>
                                          <p:attrName>stroke.color</p:attrName>
                                        </p:attrNameLst>
                                      </p:cBhvr>
                                      <p:by>
                                        <p:hsl h="0" s="-12549" l="-25098"/>
                                      </p:by>
                                    </p:animClr>
                                    <p:set>
                                      <p:cBhvr>
                                        <p:cTn id="29" dur="500" fill="hold"/>
                                        <p:tgtEl>
                                          <p:spTgt spid="12"/>
                                        </p:tgtEl>
                                        <p:attrNameLst>
                                          <p:attrName>fill.type</p:attrName>
                                        </p:attrNameLst>
                                      </p:cBhvr>
                                      <p:to>
                                        <p:strVal val="solid"/>
                                      </p:to>
                                    </p:set>
                                  </p:childTnLst>
                                </p:cTn>
                              </p:par>
                              <p:par>
                                <p:cTn id="30" presetID="24" presetClass="emph" presetSubtype="0" fill="hold" nodeType="withEffect">
                                  <p:stCondLst>
                                    <p:cond delay="0"/>
                                  </p:stCondLst>
                                  <p:childTnLst>
                                    <p:animClr clrSpc="hsl" dir="cw">
                                      <p:cBhvr override="childStyle">
                                        <p:cTn id="31" dur="500" fill="hold"/>
                                        <p:tgtEl>
                                          <p:spTgt spid="13"/>
                                        </p:tgtEl>
                                        <p:attrNameLst>
                                          <p:attrName>style.color</p:attrName>
                                        </p:attrNameLst>
                                      </p:cBhvr>
                                      <p:by>
                                        <p:hsl h="0" s="-12549" l="-25098"/>
                                      </p:by>
                                    </p:animClr>
                                    <p:animClr clrSpc="hsl" dir="cw">
                                      <p:cBhvr>
                                        <p:cTn id="32" dur="500" fill="hold"/>
                                        <p:tgtEl>
                                          <p:spTgt spid="13"/>
                                        </p:tgtEl>
                                        <p:attrNameLst>
                                          <p:attrName>fillcolor</p:attrName>
                                        </p:attrNameLst>
                                      </p:cBhvr>
                                      <p:by>
                                        <p:hsl h="0" s="-12549" l="-25098"/>
                                      </p:by>
                                    </p:animClr>
                                    <p:animClr clrSpc="hsl" dir="cw">
                                      <p:cBhvr>
                                        <p:cTn id="33" dur="500" fill="hold"/>
                                        <p:tgtEl>
                                          <p:spTgt spid="13"/>
                                        </p:tgtEl>
                                        <p:attrNameLst>
                                          <p:attrName>stroke.color</p:attrName>
                                        </p:attrNameLst>
                                      </p:cBhvr>
                                      <p:by>
                                        <p:hsl h="0" s="-12549" l="-25098"/>
                                      </p:by>
                                    </p:animClr>
                                    <p:set>
                                      <p:cBhvr>
                                        <p:cTn id="34" dur="500" fill="hold"/>
                                        <p:tgtEl>
                                          <p:spTgt spid="13"/>
                                        </p:tgtEl>
                                        <p:attrNameLst>
                                          <p:attrName>fill.type</p:attrName>
                                        </p:attrNameLst>
                                      </p:cBhvr>
                                      <p:to>
                                        <p:strVal val="solid"/>
                                      </p:to>
                                    </p:set>
                                  </p:childTnLst>
                                </p:cTn>
                              </p:par>
                              <p:par>
                                <p:cTn id="35" presetID="24" presetClass="emph" presetSubtype="0" fill="hold" grpId="0" nodeType="withEffect">
                                  <p:stCondLst>
                                    <p:cond delay="0"/>
                                  </p:stCondLst>
                                  <p:childTnLst>
                                    <p:animClr clrSpc="hsl" dir="cw">
                                      <p:cBhvr override="childStyle">
                                        <p:cTn id="36" dur="500" fill="hold"/>
                                        <p:tgtEl>
                                          <p:spTgt spid="14"/>
                                        </p:tgtEl>
                                        <p:attrNameLst>
                                          <p:attrName>style.color</p:attrName>
                                        </p:attrNameLst>
                                      </p:cBhvr>
                                      <p:by>
                                        <p:hsl h="0" s="-12549" l="-25098"/>
                                      </p:by>
                                    </p:animClr>
                                    <p:animClr clrSpc="hsl" dir="cw">
                                      <p:cBhvr>
                                        <p:cTn id="37" dur="500" fill="hold"/>
                                        <p:tgtEl>
                                          <p:spTgt spid="14"/>
                                        </p:tgtEl>
                                        <p:attrNameLst>
                                          <p:attrName>fillcolor</p:attrName>
                                        </p:attrNameLst>
                                      </p:cBhvr>
                                      <p:by>
                                        <p:hsl h="0" s="-12549" l="-25098"/>
                                      </p:by>
                                    </p:animClr>
                                    <p:animClr clrSpc="hsl" dir="cw">
                                      <p:cBhvr>
                                        <p:cTn id="38" dur="500" fill="hold"/>
                                        <p:tgtEl>
                                          <p:spTgt spid="14"/>
                                        </p:tgtEl>
                                        <p:attrNameLst>
                                          <p:attrName>stroke.color</p:attrName>
                                        </p:attrNameLst>
                                      </p:cBhvr>
                                      <p:by>
                                        <p:hsl h="0" s="-12549" l="-25098"/>
                                      </p:by>
                                    </p:animClr>
                                    <p:set>
                                      <p:cBhvr>
                                        <p:cTn id="39" dur="500" fill="hold"/>
                                        <p:tgtEl>
                                          <p:spTgt spid="14"/>
                                        </p:tgtEl>
                                        <p:attrNameLst>
                                          <p:attrName>fill.type</p:attrName>
                                        </p:attrNameLst>
                                      </p:cBhvr>
                                      <p:to>
                                        <p:strVal val="solid"/>
                                      </p:to>
                                    </p:set>
                                  </p:childTnLst>
                                </p:cTn>
                              </p:par>
                              <p:par>
                                <p:cTn id="40" presetID="24" presetClass="emph" presetSubtype="0" fill="hold" nodeType="withEffect">
                                  <p:stCondLst>
                                    <p:cond delay="0"/>
                                  </p:stCondLst>
                                  <p:childTnLst>
                                    <p:animClr clrSpc="hsl" dir="cw">
                                      <p:cBhvr override="childStyle">
                                        <p:cTn id="41" dur="500" fill="hold"/>
                                        <p:tgtEl>
                                          <p:spTgt spid="16"/>
                                        </p:tgtEl>
                                        <p:attrNameLst>
                                          <p:attrName>style.color</p:attrName>
                                        </p:attrNameLst>
                                      </p:cBhvr>
                                      <p:by>
                                        <p:hsl h="0" s="-12549" l="-25098"/>
                                      </p:by>
                                    </p:animClr>
                                    <p:animClr clrSpc="hsl" dir="cw">
                                      <p:cBhvr>
                                        <p:cTn id="42" dur="500" fill="hold"/>
                                        <p:tgtEl>
                                          <p:spTgt spid="16"/>
                                        </p:tgtEl>
                                        <p:attrNameLst>
                                          <p:attrName>fillcolor</p:attrName>
                                        </p:attrNameLst>
                                      </p:cBhvr>
                                      <p:by>
                                        <p:hsl h="0" s="-12549" l="-25098"/>
                                      </p:by>
                                    </p:animClr>
                                    <p:animClr clrSpc="hsl" dir="cw">
                                      <p:cBhvr>
                                        <p:cTn id="43" dur="500" fill="hold"/>
                                        <p:tgtEl>
                                          <p:spTgt spid="16"/>
                                        </p:tgtEl>
                                        <p:attrNameLst>
                                          <p:attrName>stroke.color</p:attrName>
                                        </p:attrNameLst>
                                      </p:cBhvr>
                                      <p:by>
                                        <p:hsl h="0" s="-12549" l="-25098"/>
                                      </p:by>
                                    </p:animClr>
                                    <p:set>
                                      <p:cBhvr>
                                        <p:cTn id="44" dur="500" fill="hold"/>
                                        <p:tgtEl>
                                          <p:spTgt spid="16"/>
                                        </p:tgtEl>
                                        <p:attrNameLst>
                                          <p:attrName>fill.type</p:attrName>
                                        </p:attrNameLst>
                                      </p:cBhvr>
                                      <p:to>
                                        <p:strVal val="solid"/>
                                      </p:to>
                                    </p:set>
                                  </p:childTnLst>
                                </p:cTn>
                              </p:par>
                            </p:childTnLst>
                          </p:cTn>
                        </p:par>
                        <p:par>
                          <p:cTn id="45" fill="hold">
                            <p:stCondLst>
                              <p:cond delay="500"/>
                            </p:stCondLst>
                            <p:childTnLst>
                              <p:par>
                                <p:cTn id="46" presetID="26" presetClass="emph" presetSubtype="0" repeatCount="2000" fill="hold" grpId="0" nodeType="after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par>
                                <p:cTn id="49" presetID="24" presetClass="emph" presetSubtype="0" fill="hold" nodeType="withEffect">
                                  <p:stCondLst>
                                    <p:cond delay="0"/>
                                  </p:stCondLst>
                                  <p:childTnLst>
                                    <p:animClr clrSpc="hsl" dir="cw">
                                      <p:cBhvr override="childStyle">
                                        <p:cTn id="50" dur="500" fill="hold"/>
                                        <p:tgtEl>
                                          <p:spTgt spid="19"/>
                                        </p:tgtEl>
                                        <p:attrNameLst>
                                          <p:attrName>style.color</p:attrName>
                                        </p:attrNameLst>
                                      </p:cBhvr>
                                      <p:by>
                                        <p:hsl h="0" s="-12549" l="-25098"/>
                                      </p:by>
                                    </p:animClr>
                                    <p:animClr clrSpc="hsl" dir="cw">
                                      <p:cBhvr>
                                        <p:cTn id="51" dur="500" fill="hold"/>
                                        <p:tgtEl>
                                          <p:spTgt spid="19"/>
                                        </p:tgtEl>
                                        <p:attrNameLst>
                                          <p:attrName>fillcolor</p:attrName>
                                        </p:attrNameLst>
                                      </p:cBhvr>
                                      <p:by>
                                        <p:hsl h="0" s="-12549" l="-25098"/>
                                      </p:by>
                                    </p:animClr>
                                    <p:animClr clrSpc="hsl" dir="cw">
                                      <p:cBhvr>
                                        <p:cTn id="52" dur="500" fill="hold"/>
                                        <p:tgtEl>
                                          <p:spTgt spid="19"/>
                                        </p:tgtEl>
                                        <p:attrNameLst>
                                          <p:attrName>stroke.color</p:attrName>
                                        </p:attrNameLst>
                                      </p:cBhvr>
                                      <p:by>
                                        <p:hsl h="0" s="-12549" l="-25098"/>
                                      </p:by>
                                    </p:animClr>
                                    <p:set>
                                      <p:cBhvr>
                                        <p:cTn id="53" dur="500" fill="hold"/>
                                        <p:tgtEl>
                                          <p:spTgt spid="19"/>
                                        </p:tgtEl>
                                        <p:attrNameLst>
                                          <p:attrName>fill.type</p:attrName>
                                        </p:attrNameLst>
                                      </p:cBhvr>
                                      <p:to>
                                        <p:strVal val="solid"/>
                                      </p:to>
                                    </p:set>
                                  </p:childTnLst>
                                </p:cTn>
                              </p:par>
                              <p:par>
                                <p:cTn id="54" presetID="24" presetClass="emph" presetSubtype="0" fill="hold" nodeType="withEffect">
                                  <p:stCondLst>
                                    <p:cond delay="0"/>
                                  </p:stCondLst>
                                  <p:childTnLst>
                                    <p:animClr clrSpc="hsl" dir="cw">
                                      <p:cBhvr override="childStyle">
                                        <p:cTn id="55" dur="500" fill="hold"/>
                                        <p:tgtEl>
                                          <p:spTgt spid="21"/>
                                        </p:tgtEl>
                                        <p:attrNameLst>
                                          <p:attrName>style.color</p:attrName>
                                        </p:attrNameLst>
                                      </p:cBhvr>
                                      <p:by>
                                        <p:hsl h="0" s="-12549" l="-25098"/>
                                      </p:by>
                                    </p:animClr>
                                    <p:animClr clrSpc="hsl" dir="cw">
                                      <p:cBhvr>
                                        <p:cTn id="56" dur="500" fill="hold"/>
                                        <p:tgtEl>
                                          <p:spTgt spid="21"/>
                                        </p:tgtEl>
                                        <p:attrNameLst>
                                          <p:attrName>fillcolor</p:attrName>
                                        </p:attrNameLst>
                                      </p:cBhvr>
                                      <p:by>
                                        <p:hsl h="0" s="-12549" l="-25098"/>
                                      </p:by>
                                    </p:animClr>
                                    <p:animClr clrSpc="hsl" dir="cw">
                                      <p:cBhvr>
                                        <p:cTn id="57" dur="500" fill="hold"/>
                                        <p:tgtEl>
                                          <p:spTgt spid="21"/>
                                        </p:tgtEl>
                                        <p:attrNameLst>
                                          <p:attrName>stroke.color</p:attrName>
                                        </p:attrNameLst>
                                      </p:cBhvr>
                                      <p:by>
                                        <p:hsl h="0" s="-12549" l="-25098"/>
                                      </p:by>
                                    </p:animClr>
                                    <p:set>
                                      <p:cBhvr>
                                        <p:cTn id="58" dur="500" fill="hold"/>
                                        <p:tgtEl>
                                          <p:spTgt spid="21"/>
                                        </p:tgtEl>
                                        <p:attrNameLst>
                                          <p:attrName>fill.type</p:attrName>
                                        </p:attrNameLst>
                                      </p:cBhvr>
                                      <p:to>
                                        <p:strVal val="solid"/>
                                      </p:to>
                                    </p:set>
                                  </p:childTnLst>
                                </p:cTn>
                              </p:par>
                              <p:par>
                                <p:cTn id="59" presetID="24" presetClass="emph" presetSubtype="0" fill="hold" nodeType="withEffect">
                                  <p:stCondLst>
                                    <p:cond delay="0"/>
                                  </p:stCondLst>
                                  <p:childTnLst>
                                    <p:animClr clrSpc="hsl" dir="cw">
                                      <p:cBhvr override="childStyle">
                                        <p:cTn id="60" dur="500" fill="hold"/>
                                        <p:tgtEl>
                                          <p:spTgt spid="22"/>
                                        </p:tgtEl>
                                        <p:attrNameLst>
                                          <p:attrName>style.color</p:attrName>
                                        </p:attrNameLst>
                                      </p:cBhvr>
                                      <p:by>
                                        <p:hsl h="0" s="-12549" l="-25098"/>
                                      </p:by>
                                    </p:animClr>
                                    <p:animClr clrSpc="hsl" dir="cw">
                                      <p:cBhvr>
                                        <p:cTn id="61" dur="500" fill="hold"/>
                                        <p:tgtEl>
                                          <p:spTgt spid="22"/>
                                        </p:tgtEl>
                                        <p:attrNameLst>
                                          <p:attrName>fillcolor</p:attrName>
                                        </p:attrNameLst>
                                      </p:cBhvr>
                                      <p:by>
                                        <p:hsl h="0" s="-12549" l="-25098"/>
                                      </p:by>
                                    </p:animClr>
                                    <p:animClr clrSpc="hsl" dir="cw">
                                      <p:cBhvr>
                                        <p:cTn id="62" dur="500" fill="hold"/>
                                        <p:tgtEl>
                                          <p:spTgt spid="22"/>
                                        </p:tgtEl>
                                        <p:attrNameLst>
                                          <p:attrName>stroke.color</p:attrName>
                                        </p:attrNameLst>
                                      </p:cBhvr>
                                      <p:by>
                                        <p:hsl h="0" s="-12549" l="-25098"/>
                                      </p:by>
                                    </p:animClr>
                                    <p:set>
                                      <p:cBhvr>
                                        <p:cTn id="63" dur="500" fill="hold"/>
                                        <p:tgtEl>
                                          <p:spTgt spid="22"/>
                                        </p:tgtEl>
                                        <p:attrNameLst>
                                          <p:attrName>fill.type</p:attrName>
                                        </p:attrNameLst>
                                      </p:cBhvr>
                                      <p:to>
                                        <p:strVal val="solid"/>
                                      </p:to>
                                    </p:set>
                                  </p:childTnLst>
                                </p:cTn>
                              </p:par>
                              <p:par>
                                <p:cTn id="64" presetID="24" presetClass="emph" presetSubtype="0" fill="hold" nodeType="withEffect">
                                  <p:stCondLst>
                                    <p:cond delay="0"/>
                                  </p:stCondLst>
                                  <p:childTnLst>
                                    <p:animClr clrSpc="hsl" dir="cw">
                                      <p:cBhvr override="childStyle">
                                        <p:cTn id="65" dur="500" fill="hold"/>
                                        <p:tgtEl>
                                          <p:spTgt spid="23"/>
                                        </p:tgtEl>
                                        <p:attrNameLst>
                                          <p:attrName>style.color</p:attrName>
                                        </p:attrNameLst>
                                      </p:cBhvr>
                                      <p:by>
                                        <p:hsl h="0" s="-12549" l="-25098"/>
                                      </p:by>
                                    </p:animClr>
                                    <p:animClr clrSpc="hsl" dir="cw">
                                      <p:cBhvr>
                                        <p:cTn id="66" dur="500" fill="hold"/>
                                        <p:tgtEl>
                                          <p:spTgt spid="23"/>
                                        </p:tgtEl>
                                        <p:attrNameLst>
                                          <p:attrName>fillcolor</p:attrName>
                                        </p:attrNameLst>
                                      </p:cBhvr>
                                      <p:by>
                                        <p:hsl h="0" s="-12549" l="-25098"/>
                                      </p:by>
                                    </p:animClr>
                                    <p:animClr clrSpc="hsl" dir="cw">
                                      <p:cBhvr>
                                        <p:cTn id="67" dur="500" fill="hold"/>
                                        <p:tgtEl>
                                          <p:spTgt spid="23"/>
                                        </p:tgtEl>
                                        <p:attrNameLst>
                                          <p:attrName>stroke.color</p:attrName>
                                        </p:attrNameLst>
                                      </p:cBhvr>
                                      <p:by>
                                        <p:hsl h="0" s="-12549" l="-25098"/>
                                      </p:by>
                                    </p:animClr>
                                    <p:set>
                                      <p:cBhvr>
                                        <p:cTn id="68" dur="500" fill="hold"/>
                                        <p:tgtEl>
                                          <p:spTgt spid="23"/>
                                        </p:tgtEl>
                                        <p:attrNameLst>
                                          <p:attrName>fill.type</p:attrName>
                                        </p:attrNameLst>
                                      </p:cBhvr>
                                      <p:to>
                                        <p:strVal val="solid"/>
                                      </p:to>
                                    </p:set>
                                  </p:childTnLst>
                                </p:cTn>
                              </p:par>
                              <p:par>
                                <p:cTn id="69" presetID="24" presetClass="emph" presetSubtype="0" fill="hold" nodeType="withEffect">
                                  <p:stCondLst>
                                    <p:cond delay="0"/>
                                  </p:stCondLst>
                                  <p:childTnLst>
                                    <p:animClr clrSpc="hsl" dir="cw">
                                      <p:cBhvr override="childStyle">
                                        <p:cTn id="70" dur="500" fill="hold"/>
                                        <p:tgtEl>
                                          <p:spTgt spid="24"/>
                                        </p:tgtEl>
                                        <p:attrNameLst>
                                          <p:attrName>style.color</p:attrName>
                                        </p:attrNameLst>
                                      </p:cBhvr>
                                      <p:by>
                                        <p:hsl h="0" s="-12549" l="-25098"/>
                                      </p:by>
                                    </p:animClr>
                                    <p:animClr clrSpc="hsl" dir="cw">
                                      <p:cBhvr>
                                        <p:cTn id="71" dur="500" fill="hold"/>
                                        <p:tgtEl>
                                          <p:spTgt spid="24"/>
                                        </p:tgtEl>
                                        <p:attrNameLst>
                                          <p:attrName>fillcolor</p:attrName>
                                        </p:attrNameLst>
                                      </p:cBhvr>
                                      <p:by>
                                        <p:hsl h="0" s="-12549" l="-25098"/>
                                      </p:by>
                                    </p:animClr>
                                    <p:animClr clrSpc="hsl" dir="cw">
                                      <p:cBhvr>
                                        <p:cTn id="72" dur="500" fill="hold"/>
                                        <p:tgtEl>
                                          <p:spTgt spid="24"/>
                                        </p:tgtEl>
                                        <p:attrNameLst>
                                          <p:attrName>stroke.color</p:attrName>
                                        </p:attrNameLst>
                                      </p:cBhvr>
                                      <p:by>
                                        <p:hsl h="0" s="-12549" l="-25098"/>
                                      </p:by>
                                    </p:animClr>
                                    <p:set>
                                      <p:cBhvr>
                                        <p:cTn id="73" dur="500" fill="hold"/>
                                        <p:tgtEl>
                                          <p:spTgt spid="24"/>
                                        </p:tgtEl>
                                        <p:attrNameLst>
                                          <p:attrName>fill.type</p:attrName>
                                        </p:attrNameLst>
                                      </p:cBhvr>
                                      <p:to>
                                        <p:strVal val="solid"/>
                                      </p:to>
                                    </p:set>
                                  </p:childTnLst>
                                </p:cTn>
                              </p:par>
                              <p:par>
                                <p:cTn id="74" presetID="24" presetClass="emph" presetSubtype="0" fill="hold" nodeType="withEffect">
                                  <p:stCondLst>
                                    <p:cond delay="0"/>
                                  </p:stCondLst>
                                  <p:childTnLst>
                                    <p:animClr clrSpc="hsl" dir="cw">
                                      <p:cBhvr override="childStyle">
                                        <p:cTn id="75" dur="500" fill="hold"/>
                                        <p:tgtEl>
                                          <p:spTgt spid="25"/>
                                        </p:tgtEl>
                                        <p:attrNameLst>
                                          <p:attrName>style.color</p:attrName>
                                        </p:attrNameLst>
                                      </p:cBhvr>
                                      <p:by>
                                        <p:hsl h="0" s="-12549" l="-25098"/>
                                      </p:by>
                                    </p:animClr>
                                    <p:animClr clrSpc="hsl" dir="cw">
                                      <p:cBhvr>
                                        <p:cTn id="76" dur="500" fill="hold"/>
                                        <p:tgtEl>
                                          <p:spTgt spid="25"/>
                                        </p:tgtEl>
                                        <p:attrNameLst>
                                          <p:attrName>fillcolor</p:attrName>
                                        </p:attrNameLst>
                                      </p:cBhvr>
                                      <p:by>
                                        <p:hsl h="0" s="-12549" l="-25098"/>
                                      </p:by>
                                    </p:animClr>
                                    <p:animClr clrSpc="hsl" dir="cw">
                                      <p:cBhvr>
                                        <p:cTn id="77" dur="500" fill="hold"/>
                                        <p:tgtEl>
                                          <p:spTgt spid="25"/>
                                        </p:tgtEl>
                                        <p:attrNameLst>
                                          <p:attrName>stroke.color</p:attrName>
                                        </p:attrNameLst>
                                      </p:cBhvr>
                                      <p:by>
                                        <p:hsl h="0" s="-12549" l="-25098"/>
                                      </p:by>
                                    </p:animClr>
                                    <p:set>
                                      <p:cBhvr>
                                        <p:cTn id="78" dur="500" fill="hold"/>
                                        <p:tgtEl>
                                          <p:spTgt spid="25"/>
                                        </p:tgtEl>
                                        <p:attrNameLst>
                                          <p:attrName>fill.type</p:attrName>
                                        </p:attrNameLst>
                                      </p:cBhvr>
                                      <p:to>
                                        <p:strVal val="solid"/>
                                      </p:to>
                                    </p:set>
                                  </p:childTnLst>
                                </p:cTn>
                              </p:par>
                              <p:par>
                                <p:cTn id="79" presetID="24" presetClass="emph" presetSubtype="0" fill="hold" nodeType="withEffect">
                                  <p:stCondLst>
                                    <p:cond delay="0"/>
                                  </p:stCondLst>
                                  <p:childTnLst>
                                    <p:animClr clrSpc="hsl" dir="cw">
                                      <p:cBhvr override="childStyle">
                                        <p:cTn id="80" dur="500" fill="hold"/>
                                        <p:tgtEl>
                                          <p:spTgt spid="26"/>
                                        </p:tgtEl>
                                        <p:attrNameLst>
                                          <p:attrName>style.color</p:attrName>
                                        </p:attrNameLst>
                                      </p:cBhvr>
                                      <p:by>
                                        <p:hsl h="0" s="-12549" l="-25098"/>
                                      </p:by>
                                    </p:animClr>
                                    <p:animClr clrSpc="hsl" dir="cw">
                                      <p:cBhvr>
                                        <p:cTn id="81" dur="500" fill="hold"/>
                                        <p:tgtEl>
                                          <p:spTgt spid="26"/>
                                        </p:tgtEl>
                                        <p:attrNameLst>
                                          <p:attrName>fillcolor</p:attrName>
                                        </p:attrNameLst>
                                      </p:cBhvr>
                                      <p:by>
                                        <p:hsl h="0" s="-12549" l="-25098"/>
                                      </p:by>
                                    </p:animClr>
                                    <p:animClr clrSpc="hsl" dir="cw">
                                      <p:cBhvr>
                                        <p:cTn id="82" dur="500" fill="hold"/>
                                        <p:tgtEl>
                                          <p:spTgt spid="26"/>
                                        </p:tgtEl>
                                        <p:attrNameLst>
                                          <p:attrName>stroke.color</p:attrName>
                                        </p:attrNameLst>
                                      </p:cBhvr>
                                      <p:by>
                                        <p:hsl h="0" s="-12549" l="-25098"/>
                                      </p:by>
                                    </p:animClr>
                                    <p:set>
                                      <p:cBhvr>
                                        <p:cTn id="83" dur="500" fill="hold"/>
                                        <p:tgtEl>
                                          <p:spTgt spid="26"/>
                                        </p:tgtEl>
                                        <p:attrNameLst>
                                          <p:attrName>fill.type</p:attrName>
                                        </p:attrNameLst>
                                      </p:cBhvr>
                                      <p:to>
                                        <p:strVal val="solid"/>
                                      </p:to>
                                    </p:set>
                                  </p:childTnLst>
                                </p:cTn>
                              </p:par>
                              <p:par>
                                <p:cTn id="84" presetID="24" presetClass="emph" presetSubtype="0" fill="hold" nodeType="withEffect">
                                  <p:stCondLst>
                                    <p:cond delay="0"/>
                                  </p:stCondLst>
                                  <p:childTnLst>
                                    <p:animClr clrSpc="hsl" dir="cw">
                                      <p:cBhvr override="childStyle">
                                        <p:cTn id="85" dur="500" fill="hold"/>
                                        <p:tgtEl>
                                          <p:spTgt spid="27"/>
                                        </p:tgtEl>
                                        <p:attrNameLst>
                                          <p:attrName>style.color</p:attrName>
                                        </p:attrNameLst>
                                      </p:cBhvr>
                                      <p:by>
                                        <p:hsl h="0" s="-12549" l="-25098"/>
                                      </p:by>
                                    </p:animClr>
                                    <p:animClr clrSpc="hsl" dir="cw">
                                      <p:cBhvr>
                                        <p:cTn id="86" dur="500" fill="hold"/>
                                        <p:tgtEl>
                                          <p:spTgt spid="27"/>
                                        </p:tgtEl>
                                        <p:attrNameLst>
                                          <p:attrName>fillcolor</p:attrName>
                                        </p:attrNameLst>
                                      </p:cBhvr>
                                      <p:by>
                                        <p:hsl h="0" s="-12549" l="-25098"/>
                                      </p:by>
                                    </p:animClr>
                                    <p:animClr clrSpc="hsl" dir="cw">
                                      <p:cBhvr>
                                        <p:cTn id="87" dur="500" fill="hold"/>
                                        <p:tgtEl>
                                          <p:spTgt spid="27"/>
                                        </p:tgtEl>
                                        <p:attrNameLst>
                                          <p:attrName>stroke.color</p:attrName>
                                        </p:attrNameLst>
                                      </p:cBhvr>
                                      <p:by>
                                        <p:hsl h="0" s="-12549" l="-25098"/>
                                      </p:by>
                                    </p:animClr>
                                    <p:set>
                                      <p:cBhvr>
                                        <p:cTn id="88" dur="500" fill="hold"/>
                                        <p:tgtEl>
                                          <p:spTgt spid="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6" name="Rectangle 5"/>
          <p:cNvSpPr/>
          <p:nvPr/>
        </p:nvSpPr>
        <p:spPr>
          <a:xfrm>
            <a:off x="3367567" y="242663"/>
            <a:ext cx="5660524" cy="553357"/>
          </a:xfrm>
          <a:prstGeom prst="rect">
            <a:avLst/>
          </a:prstGeom>
        </p:spPr>
        <p:txBody>
          <a:bodyPr wrap="none">
            <a:spAutoFit/>
          </a:bodyPr>
          <a:lstStyle/>
          <a:p>
            <a:pPr algn="just" rtl="1">
              <a:lnSpc>
                <a:spcPct val="107000"/>
              </a:lnSpc>
              <a:spcAft>
                <a:spcPts val="0"/>
              </a:spcAft>
            </a:pPr>
            <a:r>
              <a:rPr lang="fa-IR" sz="2800" b="1" spc="50" dirty="0" smtClean="0">
                <a:ln w="9525" cmpd="sng">
                  <a:solidFill>
                    <a:sysClr val="windowText" lastClr="000000"/>
                  </a:solidFill>
                  <a:prstDash val="solid"/>
                </a:ln>
                <a:solidFill>
                  <a:srgbClr val="95651F"/>
                </a:solidFill>
                <a:effectLst>
                  <a:glow rad="38100">
                    <a:schemeClr val="accent1">
                      <a:alpha val="40000"/>
                    </a:schemeClr>
                  </a:glow>
                </a:effectLst>
                <a:latin typeface="Tahoma" panose="020B0604030504040204" pitchFamily="34" charset="0"/>
                <a:ea typeface="Times New Roman" panose="02020603050405020304" pitchFamily="18" charset="0"/>
                <a:cs typeface="B Nazanin" panose="00000400000000000000" pitchFamily="2" charset="-78"/>
              </a:rPr>
              <a:t>نمونه تصاویر </a:t>
            </a:r>
            <a:r>
              <a:rPr lang="ar-SA" sz="2800" b="1" spc="50" dirty="0" smtClean="0">
                <a:ln w="9525" cmpd="sng">
                  <a:solidFill>
                    <a:sysClr val="windowText" lastClr="000000"/>
                  </a:solidFill>
                  <a:prstDash val="solid"/>
                </a:ln>
                <a:solidFill>
                  <a:srgbClr val="95651F"/>
                </a:solidFill>
                <a:effectLst>
                  <a:glow rad="38100">
                    <a:schemeClr val="accent1">
                      <a:alpha val="40000"/>
                    </a:schemeClr>
                  </a:glow>
                </a:effectLst>
                <a:latin typeface="Tahoma" panose="020B0604030504040204" pitchFamily="34" charset="0"/>
                <a:ea typeface="Times New Roman" panose="02020603050405020304" pitchFamily="18" charset="0"/>
                <a:cs typeface="B Nazanin" panose="00000400000000000000" pitchFamily="2" charset="-78"/>
              </a:rPr>
              <a:t>تشکیل </a:t>
            </a:r>
            <a:r>
              <a:rPr lang="ar-SA" sz="2800" b="1" spc="50" dirty="0">
                <a:ln w="9525" cmpd="sng">
                  <a:solidFill>
                    <a:sysClr val="windowText" lastClr="000000"/>
                  </a:solidFill>
                  <a:prstDash val="solid"/>
                </a:ln>
                <a:solidFill>
                  <a:srgbClr val="95651F"/>
                </a:solidFill>
                <a:effectLst>
                  <a:glow rad="38100">
                    <a:schemeClr val="accent1">
                      <a:alpha val="40000"/>
                    </a:schemeClr>
                  </a:glow>
                </a:effectLst>
                <a:latin typeface="Tahoma" panose="020B0604030504040204" pitchFamily="34" charset="0"/>
                <a:ea typeface="Times New Roman" panose="02020603050405020304" pitchFamily="18" charset="0"/>
                <a:cs typeface="B Nazanin" panose="00000400000000000000" pitchFamily="2" charset="-78"/>
              </a:rPr>
              <a:t>کارگروه‌های مشارکتی</a:t>
            </a:r>
            <a:endParaRPr lang="en-US" sz="2000" b="1" spc="50" dirty="0">
              <a:ln w="9525" cmpd="sng">
                <a:solidFill>
                  <a:sysClr val="windowText" lastClr="000000"/>
                </a:solidFill>
                <a:prstDash val="solid"/>
              </a:ln>
              <a:solidFill>
                <a:srgbClr val="95651F"/>
              </a:solidFill>
              <a:effectLst>
                <a:glow rad="38100">
                  <a:schemeClr val="accent1">
                    <a:alpha val="40000"/>
                  </a:schemeClr>
                </a:glow>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rotWithShape="1">
          <a:blip r:embed="rId2"/>
          <a:srcRect t="1045"/>
          <a:stretch/>
        </p:blipFill>
        <p:spPr>
          <a:xfrm>
            <a:off x="1480457" y="960569"/>
            <a:ext cx="5682343" cy="5136224"/>
          </a:xfrm>
          <a:prstGeom prst="rect">
            <a:avLst/>
          </a:prstGeom>
        </p:spPr>
      </p:pic>
    </p:spTree>
    <p:extLst>
      <p:ext uri="{BB962C8B-B14F-4D97-AF65-F5344CB8AC3E}">
        <p14:creationId xmlns:p14="http://schemas.microsoft.com/office/powerpoint/2010/main" val="9154987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bwMode="auto">
          <a:xfrm>
            <a:off x="44450" y="273484"/>
            <a:ext cx="4788807" cy="2757718"/>
          </a:xfrm>
          <a:prstGeom prst="rightArrow">
            <a:avLst>
              <a:gd name="adj1" fmla="val 80823"/>
              <a:gd name="adj2" fmla="val 50000"/>
            </a:avLst>
          </a:prstGeom>
          <a:solidFill>
            <a:srgbClr val="FFEDB3"/>
          </a:solidFill>
          <a:ln w="952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anose="02020603050405020304" pitchFamily="18" charset="0"/>
            </a:endParaRPr>
          </a:p>
        </p:txBody>
      </p:sp>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5173225" y="29731"/>
            <a:ext cx="3507692" cy="553357"/>
          </a:xfrm>
          <a:prstGeom prst="rect">
            <a:avLst/>
          </a:prstGeom>
        </p:spPr>
        <p:txBody>
          <a:bodyPr wrap="none">
            <a:spAutoFit/>
          </a:bodyPr>
          <a:lstStyle/>
          <a:p>
            <a:pPr algn="just" rtl="1">
              <a:lnSpc>
                <a:spcPct val="107000"/>
              </a:lnSpc>
              <a:spcAft>
                <a:spcPts val="0"/>
              </a:spcAft>
            </a:pPr>
            <a:r>
              <a:rPr lang="fa-IR" sz="2800" b="1" spc="50" dirty="0" smtClean="0">
                <a:ln w="9525" cmpd="sng">
                  <a:solidFill>
                    <a:sysClr val="windowText" lastClr="000000"/>
                  </a:solidFill>
                  <a:prstDash val="solid"/>
                </a:ln>
                <a:solidFill>
                  <a:srgbClr val="95651F"/>
                </a:solidFill>
                <a:effectLst>
                  <a:glow rad="38100">
                    <a:schemeClr val="accent1">
                      <a:alpha val="40000"/>
                    </a:schemeClr>
                  </a:glow>
                </a:effectLst>
                <a:latin typeface="Tahoma" panose="020B0604030504040204" pitchFamily="34" charset="0"/>
                <a:ea typeface="Calibri" panose="020F0502020204030204" pitchFamily="34" charset="0"/>
                <a:cs typeface="B Nazanin" panose="00000400000000000000" pitchFamily="2" charset="-78"/>
              </a:rPr>
              <a:t>نمونه نقشه منابع روستایی</a:t>
            </a:r>
            <a:endParaRPr lang="en-US" sz="2000" b="1" spc="50" dirty="0">
              <a:ln w="9525" cmpd="sng">
                <a:solidFill>
                  <a:sysClr val="windowText" lastClr="000000"/>
                </a:solidFill>
                <a:prstDash val="solid"/>
              </a:ln>
              <a:solidFill>
                <a:srgbClr val="95651F"/>
              </a:solidFill>
              <a:effectLst>
                <a:glow rad="38100">
                  <a:schemeClr val="accent1">
                    <a:alpha val="40000"/>
                  </a:schemeClr>
                </a:glow>
              </a:effectLst>
              <a:latin typeface="Calibri" panose="020F0502020204030204" pitchFamily="34" charset="0"/>
              <a:ea typeface="Calibri" panose="020F0502020204030204" pitchFamily="34" charset="0"/>
              <a:cs typeface="Arial" panose="020B0604020202020204" pitchFamily="34" charset="0"/>
            </a:endParaRPr>
          </a:p>
        </p:txBody>
      </p:sp>
      <p:sp>
        <p:nvSpPr>
          <p:cNvPr id="9" name="Right Arrow 8"/>
          <p:cNvSpPr/>
          <p:nvPr/>
        </p:nvSpPr>
        <p:spPr bwMode="auto">
          <a:xfrm rot="10800000">
            <a:off x="4680857" y="3659750"/>
            <a:ext cx="4111335" cy="2757718"/>
          </a:xfrm>
          <a:prstGeom prst="rightArrow">
            <a:avLst>
              <a:gd name="adj1" fmla="val 80823"/>
              <a:gd name="adj2" fmla="val 50000"/>
            </a:avLst>
          </a:prstGeom>
          <a:solidFill>
            <a:srgbClr val="FFEDB3"/>
          </a:solidFill>
          <a:ln w="952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pic>
        <p:nvPicPr>
          <p:cNvPr id="11" name="Picture 10"/>
          <p:cNvPicPr/>
          <p:nvPr/>
        </p:nvPicPr>
        <p:blipFill rotWithShape="1">
          <a:blip r:embed="rId2">
            <a:extLst>
              <a:ext uri="{28A0092B-C50C-407E-A947-70E740481C1C}">
                <a14:useLocalDpi xmlns:a14="http://schemas.microsoft.com/office/drawing/2010/main" val="0"/>
              </a:ext>
            </a:extLst>
          </a:blip>
          <a:srcRect l="8796" t="13350" r="12914" b="12000"/>
          <a:stretch/>
        </p:blipFill>
        <p:spPr bwMode="auto">
          <a:xfrm>
            <a:off x="4833257" y="777859"/>
            <a:ext cx="3958935" cy="2564055"/>
          </a:xfrm>
          <a:prstGeom prst="rect">
            <a:avLst/>
          </a:prstGeom>
          <a:ln>
            <a:noFill/>
          </a:ln>
          <a:extLst>
            <a:ext uri="{53640926-AAD7-44D8-BBD7-CCE9431645EC}">
              <a14:shadowObscured xmlns:a14="http://schemas.microsoft.com/office/drawing/2010/main"/>
            </a:ext>
          </a:extLst>
        </p:spPr>
      </p:pic>
      <p:sp>
        <p:nvSpPr>
          <p:cNvPr id="12" name="TextBox 11"/>
          <p:cNvSpPr txBox="1"/>
          <p:nvPr/>
        </p:nvSpPr>
        <p:spPr>
          <a:xfrm>
            <a:off x="44450" y="636680"/>
            <a:ext cx="3951515" cy="2277547"/>
          </a:xfrm>
          <a:prstGeom prst="rect">
            <a:avLst/>
          </a:prstGeom>
          <a:noFill/>
        </p:spPr>
        <p:txBody>
          <a:bodyPr wrap="square" rtlCol="1">
            <a:spAutoFit/>
          </a:bodyPr>
          <a:lstStyle/>
          <a:p>
            <a:pPr algn="just" rtl="1"/>
            <a:r>
              <a:rPr lang="fa-IR" sz="1600" b="1" dirty="0">
                <a:solidFill>
                  <a:srgbClr val="C00000"/>
                </a:solidFill>
                <a:cs typeface="B Nazanin" panose="00000400000000000000" pitchFamily="2" charset="-78"/>
              </a:rPr>
              <a:t>روستاهای حصار و مشمپا </a:t>
            </a:r>
            <a:r>
              <a:rPr lang="fa-IR" sz="1400" b="1" dirty="0" smtClean="0">
                <a:cs typeface="B Nazanin" panose="00000400000000000000" pitchFamily="2" charset="-78"/>
              </a:rPr>
              <a:t>عبور </a:t>
            </a:r>
            <a:r>
              <a:rPr lang="fa-IR" sz="1400" b="1" dirty="0">
                <a:cs typeface="B Nazanin" panose="00000400000000000000" pitchFamily="2" charset="-78"/>
              </a:rPr>
              <a:t>رودخانه قزل اوزن را در مسیر روستاها نشان می‌دهد. دو نقشه منایع زیر، چشمه آب شیرین(3 رشته)، آبشار(4)، شالیزارها، محل قرار گیری کارخانه برنجکوبی(2 واحد)، اراضی آبی، کانال‌های آبیاری اماکن پرورش ماهی(4 واحد)، مرغداری و سد مشمپا در روستای مشمپا مشخص شده است. همچنین در این نقشه‌ها برای روستای حصار، محل قرار گیری کارخانه برنجکوبی(3 واحد)، اراضی آبی، کانال‌های آبیاری اماکن پرورش ماهی(4 واحد)، کوههای رنگی در حصار و قلعه لک‌لک‌ها در روستای شکورچی نشان داده شده است</a:t>
            </a:r>
            <a:r>
              <a:rPr lang="fa-IR" sz="1400" b="1" dirty="0" smtClean="0">
                <a:cs typeface="B Nazanin" panose="00000400000000000000" pitchFamily="2" charset="-78"/>
              </a:rPr>
              <a:t>.</a:t>
            </a:r>
            <a:endParaRPr lang="en-US" sz="1400" b="1" dirty="0">
              <a:cs typeface="B Nazanin" panose="00000400000000000000" pitchFamily="2" charset="-78"/>
            </a:endParaRPr>
          </a:p>
        </p:txBody>
      </p:sp>
      <p:pic>
        <p:nvPicPr>
          <p:cNvPr id="13" name="Picture 12"/>
          <p:cNvPicPr/>
          <p:nvPr/>
        </p:nvPicPr>
        <p:blipFill rotWithShape="1">
          <a:blip r:embed="rId3">
            <a:extLst>
              <a:ext uri="{28A0092B-C50C-407E-A947-70E740481C1C}">
                <a14:useLocalDpi xmlns:a14="http://schemas.microsoft.com/office/drawing/2010/main" val="0"/>
              </a:ext>
            </a:extLst>
          </a:blip>
          <a:srcRect l="5508" t="10585" r="5626" b="13808"/>
          <a:stretch/>
        </p:blipFill>
        <p:spPr bwMode="auto">
          <a:xfrm>
            <a:off x="130039" y="3559629"/>
            <a:ext cx="4452848" cy="2537164"/>
          </a:xfrm>
          <a:prstGeom prst="rect">
            <a:avLst/>
          </a:prstGeom>
          <a:ln>
            <a:noFill/>
          </a:ln>
          <a:extLst>
            <a:ext uri="{53640926-AAD7-44D8-BBD7-CCE9431645EC}">
              <a14:shadowObscured xmlns:a14="http://schemas.microsoft.com/office/drawing/2010/main"/>
            </a:ext>
          </a:extLst>
        </p:spPr>
      </p:pic>
      <p:sp>
        <p:nvSpPr>
          <p:cNvPr id="14" name="Rectangle 13"/>
          <p:cNvSpPr/>
          <p:nvPr/>
        </p:nvSpPr>
        <p:spPr>
          <a:xfrm>
            <a:off x="5570021" y="4231512"/>
            <a:ext cx="3222171" cy="1543499"/>
          </a:xfrm>
          <a:prstGeom prst="rect">
            <a:avLst/>
          </a:prstGeom>
        </p:spPr>
        <p:txBody>
          <a:bodyPr wrap="square">
            <a:spAutoFit/>
          </a:bodyPr>
          <a:lstStyle/>
          <a:p>
            <a:pPr marL="228600" marR="0" algn="just" rtl="1">
              <a:lnSpc>
                <a:spcPct val="115000"/>
              </a:lnSpc>
              <a:spcBef>
                <a:spcPts val="0"/>
              </a:spcBef>
              <a:spcAft>
                <a:spcPts val="0"/>
              </a:spcAft>
            </a:pPr>
            <a:r>
              <a:rPr lang="ar-SA" sz="1400" b="1" dirty="0">
                <a:cs typeface="B Nazanin" panose="00000400000000000000" pitchFamily="2" charset="-78"/>
              </a:rPr>
              <a:t>در نقشه منابع </a:t>
            </a:r>
            <a:r>
              <a:rPr lang="ar-SA" sz="1600" b="1" dirty="0">
                <a:solidFill>
                  <a:srgbClr val="C00000"/>
                </a:solidFill>
                <a:cs typeface="B Nazanin" panose="00000400000000000000" pitchFamily="2" charset="-78"/>
              </a:rPr>
              <a:t>روستای رجعین </a:t>
            </a:r>
            <a:r>
              <a:rPr lang="ar-SA" sz="1400" b="1" dirty="0">
                <a:cs typeface="B Nazanin" panose="00000400000000000000" pitchFamily="2" charset="-78"/>
              </a:rPr>
              <a:t>عبور رودخانه زنجانرود،اتوبان زنجان- تبریز ، عبور خط آهن را نشان می‌دهد. همچنین محل قرار گیری اراضی آبی، ، پرورش زنبور عسل، ایستگاه خط راه آهن رجعین مشخص شده است</a:t>
            </a:r>
            <a:r>
              <a:rPr lang="ar-SA" dirty="0">
                <a:latin typeface="B Nazanin" panose="00000400000000000000" pitchFamily="2" charset="-78"/>
                <a:ea typeface="Calibri" panose="020F0502020204030204" pitchFamily="34" charset="0"/>
                <a:cs typeface="B Nazanin" panose="00000400000000000000" pitchFamily="2" charset="-78"/>
              </a:rPr>
              <a:t>. </a:t>
            </a:r>
            <a:endParaRPr lang="en-US" dirty="0">
              <a:effectLst/>
              <a:latin typeface="B Nazanin" panose="00000400000000000000" pitchFamily="2"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3064659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47069" y="201535"/>
            <a:ext cx="3820277" cy="400110"/>
          </a:xfrm>
          <a:prstGeom prst="rect">
            <a:avLst/>
          </a:prstGeom>
          <a:solidFill>
            <a:schemeClr val="bg1">
              <a:lumMod val="95000"/>
            </a:schemeClr>
          </a:solidFill>
          <a:ln>
            <a:noFill/>
          </a:ln>
        </p:spPr>
        <p:txBody>
          <a:bodyPr wrap="none">
            <a:spAutoFit/>
          </a:bodyPr>
          <a:lstStyle/>
          <a:p>
            <a:pPr>
              <a:defRPr/>
            </a:pPr>
            <a:r>
              <a:rPr lang="fa-IR" sz="2000" b="1" dirty="0">
                <a:ln w="1905"/>
                <a:solidFill>
                  <a:schemeClr val="tx2"/>
                </a:solidFill>
                <a:effectLst>
                  <a:innerShdw blurRad="69850" dist="43180" dir="5400000">
                    <a:srgbClr val="000000">
                      <a:alpha val="65000"/>
                    </a:srgbClr>
                  </a:innerShdw>
                </a:effectLst>
                <a:latin typeface="+mj-lt"/>
                <a:cs typeface="B Titr" panose="00000700000000000000" pitchFamily="2" charset="-78"/>
              </a:rPr>
              <a:t>نمونه ای از برداشت های میدانی </a:t>
            </a:r>
            <a:r>
              <a:rPr lang="fa-IR" sz="2000" b="1" dirty="0" smtClean="0">
                <a:ln w="1905"/>
                <a:solidFill>
                  <a:schemeClr val="tx2"/>
                </a:solidFill>
                <a:effectLst>
                  <a:innerShdw blurRad="69850" dist="43180" dir="5400000">
                    <a:srgbClr val="000000">
                      <a:alpha val="65000"/>
                    </a:srgbClr>
                  </a:innerShdw>
                </a:effectLst>
                <a:latin typeface="+mj-lt"/>
                <a:cs typeface="B Titr" panose="00000700000000000000" pitchFamily="2" charset="-78"/>
              </a:rPr>
              <a:t>روستاها</a:t>
            </a:r>
            <a:endParaRPr lang="en-US" sz="2000" b="1" dirty="0">
              <a:ln w="1905"/>
              <a:solidFill>
                <a:schemeClr val="tx2"/>
              </a:solidFill>
              <a:effectLst>
                <a:innerShdw blurRad="69850" dist="43180" dir="5400000">
                  <a:srgbClr val="000000">
                    <a:alpha val="65000"/>
                  </a:srgbClr>
                </a:innerShdw>
              </a:effectLst>
              <a:latin typeface="+mj-lt"/>
              <a:cs typeface="B Titr" panose="00000700000000000000" pitchFamily="2" charset="-78"/>
            </a:endParaRPr>
          </a:p>
        </p:txBody>
      </p:sp>
      <p:pic>
        <p:nvPicPr>
          <p:cNvPr id="15" name="Picture 14"/>
          <p:cNvPicPr/>
          <p:nvPr/>
        </p:nvPicPr>
        <p:blipFill>
          <a:blip r:embed="rId2" cstate="print">
            <a:extLst>
              <a:ext uri="{28A0092B-C50C-407E-A947-70E740481C1C}">
                <a14:useLocalDpi xmlns:a14="http://schemas.microsoft.com/office/drawing/2010/main" val="0"/>
              </a:ext>
            </a:extLst>
          </a:blip>
          <a:stretch>
            <a:fillRect/>
          </a:stretch>
        </p:blipFill>
        <p:spPr>
          <a:xfrm>
            <a:off x="159022" y="601645"/>
            <a:ext cx="3433264" cy="1644424"/>
          </a:xfrm>
          <a:prstGeom prst="rect">
            <a:avLst/>
          </a:prstGeom>
          <a:ln>
            <a:solidFill>
              <a:schemeClr val="tx1"/>
            </a:solidFill>
          </a:ln>
          <a:effectLst>
            <a:outerShdw blurRad="50800" dist="38100" dir="2700000" algn="tl" rotWithShape="0">
              <a:prstClr val="black">
                <a:alpha val="40000"/>
              </a:prstClr>
            </a:outerShdw>
          </a:effectLst>
        </p:spPr>
      </p:pic>
      <p:pic>
        <p:nvPicPr>
          <p:cNvPr id="16" name="Picture 15" descr="E:\Manzume\ESTELAMAT zanjan\عکس جلسات، منابع و پرسشنامهها\عکس\عکس زنجانرود\کهنا ب (Copy).JPG"/>
          <p:cNvPicPr/>
          <p:nvPr/>
        </p:nvPicPr>
        <p:blipFill rotWithShape="1">
          <a:blip r:embed="rId3" cstate="print">
            <a:extLst>
              <a:ext uri="{28A0092B-C50C-407E-A947-70E740481C1C}">
                <a14:useLocalDpi xmlns:a14="http://schemas.microsoft.com/office/drawing/2010/main" val="0"/>
              </a:ext>
            </a:extLst>
          </a:blip>
          <a:srcRect b="13536"/>
          <a:stretch/>
        </p:blipFill>
        <p:spPr bwMode="auto">
          <a:xfrm>
            <a:off x="159022" y="2389189"/>
            <a:ext cx="2932340" cy="2241777"/>
          </a:xfrm>
          <a:prstGeom prst="rect">
            <a:avLst/>
          </a:prstGeom>
          <a:noFill/>
          <a:ln w="9525" cap="flat" cmpd="sng" algn="ctr">
            <a:solidFill>
              <a:sysClr val="windowText" lastClr="000000"/>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7" name="Picture 16" descr="E:\Manzume\ESTELAMAT zanjan\عکس جلسات، منابع و پرسشنامهها\عکس\عکس زنجانرود\قره چریان (Copy) (Copy).JPG"/>
          <p:cNvPicPr/>
          <p:nvPr/>
        </p:nvPicPr>
        <p:blipFill>
          <a:blip r:embed="rId4">
            <a:extLst>
              <a:ext uri="{28A0092B-C50C-407E-A947-70E740481C1C}">
                <a14:useLocalDpi xmlns:a14="http://schemas.microsoft.com/office/drawing/2010/main" val="0"/>
              </a:ext>
            </a:extLst>
          </a:blip>
          <a:srcRect/>
          <a:stretch>
            <a:fillRect/>
          </a:stretch>
        </p:blipFill>
        <p:spPr bwMode="auto">
          <a:xfrm>
            <a:off x="5355770" y="903062"/>
            <a:ext cx="3511575" cy="2090509"/>
          </a:xfrm>
          <a:prstGeom prst="rect">
            <a:avLst/>
          </a:prstGeom>
          <a:noFill/>
          <a:ln>
            <a:solidFill>
              <a:schemeClr val="tx1"/>
            </a:solidFill>
          </a:ln>
          <a:effectLst>
            <a:outerShdw blurRad="50800" dist="38100" dir="2700000" algn="tl" rotWithShape="0">
              <a:prstClr val="black">
                <a:alpha val="40000"/>
              </a:prstClr>
            </a:outerShdw>
          </a:effectLst>
        </p:spPr>
      </p:pic>
      <p:pic>
        <p:nvPicPr>
          <p:cNvPr id="18" name="Picture 17"/>
          <p:cNvPicPr/>
          <p:nvPr/>
        </p:nvPicPr>
        <p:blipFill>
          <a:blip r:embed="rId5" cstate="print">
            <a:extLst>
              <a:ext uri="{28A0092B-C50C-407E-A947-70E740481C1C}">
                <a14:useLocalDpi xmlns:a14="http://schemas.microsoft.com/office/drawing/2010/main" val="0"/>
              </a:ext>
            </a:extLst>
          </a:blip>
          <a:stretch>
            <a:fillRect/>
          </a:stretch>
        </p:blipFill>
        <p:spPr>
          <a:xfrm>
            <a:off x="2888328" y="1484759"/>
            <a:ext cx="3511575" cy="2166348"/>
          </a:xfrm>
          <a:prstGeom prst="rect">
            <a:avLst/>
          </a:prstGeom>
          <a:ln>
            <a:solidFill>
              <a:schemeClr val="tx1"/>
            </a:solidFill>
          </a:ln>
          <a:effectLst>
            <a:outerShdw blurRad="50800" dist="38100" dir="2700000" algn="tl" rotWithShape="0">
              <a:prstClr val="black">
                <a:alpha val="40000"/>
              </a:prstClr>
            </a:outerShdw>
          </a:effectLst>
        </p:spPr>
      </p:pic>
      <p:pic>
        <p:nvPicPr>
          <p:cNvPr id="19" name="Picture 18"/>
          <p:cNvPicPr/>
          <p:nvPr/>
        </p:nvPicPr>
        <p:blipFill>
          <a:blip r:embed="rId6" cstate="print">
            <a:extLst>
              <a:ext uri="{28A0092B-C50C-407E-A947-70E740481C1C}">
                <a14:useLocalDpi xmlns:a14="http://schemas.microsoft.com/office/drawing/2010/main" val="0"/>
              </a:ext>
            </a:extLst>
          </a:blip>
          <a:stretch>
            <a:fillRect/>
          </a:stretch>
        </p:blipFill>
        <p:spPr>
          <a:xfrm>
            <a:off x="311604" y="4774086"/>
            <a:ext cx="3106510" cy="1954076"/>
          </a:xfrm>
          <a:prstGeom prst="rect">
            <a:avLst/>
          </a:prstGeom>
          <a:ln>
            <a:solidFill>
              <a:schemeClr val="tx1"/>
            </a:solidFill>
          </a:ln>
          <a:effectLst>
            <a:outerShdw blurRad="50800" dist="38100" dir="2700000" algn="tl"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3829" y="3097307"/>
            <a:ext cx="2386710" cy="238671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09033" y="3876685"/>
            <a:ext cx="3483878" cy="2612909"/>
          </a:xfrm>
          <a:prstGeom prst="rect">
            <a:avLst/>
          </a:prstGeom>
        </p:spPr>
      </p:pic>
    </p:spTree>
    <p:extLst>
      <p:ext uri="{BB962C8B-B14F-4D97-AF65-F5344CB8AC3E}">
        <p14:creationId xmlns:p14="http://schemas.microsoft.com/office/powerpoint/2010/main" val="17002019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graphicFrame>
        <p:nvGraphicFramePr>
          <p:cNvPr id="9" name="Table 8"/>
          <p:cNvGraphicFramePr>
            <a:graphicFrameLocks noGrp="1"/>
          </p:cNvGraphicFramePr>
          <p:nvPr>
            <p:extLst>
              <p:ext uri="{D42A27DB-BD31-4B8C-83A1-F6EECF244321}">
                <p14:modId xmlns:p14="http://schemas.microsoft.com/office/powerpoint/2010/main" val="2270666036"/>
              </p:ext>
            </p:extLst>
          </p:nvPr>
        </p:nvGraphicFramePr>
        <p:xfrm>
          <a:off x="881743" y="3487478"/>
          <a:ext cx="7519171" cy="2606584"/>
        </p:xfrm>
        <a:graphic>
          <a:graphicData uri="http://schemas.openxmlformats.org/drawingml/2006/table">
            <a:tbl>
              <a:tblPr rtl="1" firstRow="1" firstCol="1" bandRow="1">
                <a:tableStyleId>{C4B1156A-380E-4F78-BDF5-A606A8083BF9}</a:tableStyleId>
              </a:tblPr>
              <a:tblGrid>
                <a:gridCol w="2299800"/>
                <a:gridCol w="1739791"/>
                <a:gridCol w="2004855"/>
                <a:gridCol w="1474725"/>
              </a:tblGrid>
              <a:tr h="619387">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نام</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آبادی دارای سکنه</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آبادی خالی از سکنه</a:t>
                      </a:r>
                      <a:r>
                        <a:rPr lang="ar-SA" sz="1400" b="1">
                          <a:solidFill>
                            <a:schemeClr val="accent2">
                              <a:lumMod val="10000"/>
                            </a:schemeClr>
                          </a:solidFill>
                          <a:effectLst/>
                          <a:cs typeface="B Nazanin" panose="00000400000000000000" pitchFamily="2" charset="-78"/>
                        </a:rPr>
                        <a:t> </a:t>
                      </a:r>
                      <a:r>
                        <a:rPr lang="fa-IR" sz="1200" b="1">
                          <a:solidFill>
                            <a:schemeClr val="accent2">
                              <a:lumMod val="10000"/>
                            </a:schemeClr>
                          </a:solidFill>
                          <a:effectLst/>
                          <a:cs typeface="B Nazanin" panose="00000400000000000000" pitchFamily="2" charset="-78"/>
                        </a:rPr>
                        <a:t> به همراه مکان و مزرعه</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جمعیت</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r>
              <a:tr h="567772">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جمعیت روستایی بخش زنجانرود</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76</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35</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23307</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r>
              <a:tr h="283885">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دهستان چایپاره بالا</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8</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1</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4033</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r>
              <a:tr h="283885">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دهستان چایپاره پایین</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12</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1</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3797</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r>
              <a:tr h="283885">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دهستان زنجانرود پایین</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37</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18</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8348</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r>
              <a:tr h="283885">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دهستان غنی بیگلو</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19</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15</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6674</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r>
              <a:tr h="283885">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شهر نیک پی</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_</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c>
                  <a:txBody>
                    <a:bodyPr/>
                    <a:lstStyle/>
                    <a:p>
                      <a:pPr marL="0" marR="0" algn="ctr" rtl="1">
                        <a:lnSpc>
                          <a:spcPct val="115000"/>
                        </a:lnSpc>
                        <a:spcBef>
                          <a:spcPts val="0"/>
                        </a:spcBef>
                        <a:spcAft>
                          <a:spcPts val="0"/>
                        </a:spcAft>
                      </a:pPr>
                      <a:r>
                        <a:rPr lang="ar-SA" sz="1200" b="1">
                          <a:solidFill>
                            <a:schemeClr val="accent2">
                              <a:lumMod val="10000"/>
                            </a:schemeClr>
                          </a:solidFill>
                          <a:effectLst/>
                          <a:cs typeface="B Nazanin" panose="00000400000000000000" pitchFamily="2" charset="-78"/>
                        </a:rPr>
                        <a:t>_</a:t>
                      </a:r>
                      <a:endParaRPr lang="en-US" sz="1400" b="1">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c>
                  <a:txBody>
                    <a:bodyPr/>
                    <a:lstStyle/>
                    <a:p>
                      <a:pPr marL="0" marR="0" algn="ctr" rtl="1">
                        <a:lnSpc>
                          <a:spcPct val="115000"/>
                        </a:lnSpc>
                        <a:spcBef>
                          <a:spcPts val="0"/>
                        </a:spcBef>
                        <a:spcAft>
                          <a:spcPts val="0"/>
                        </a:spcAft>
                      </a:pPr>
                      <a:r>
                        <a:rPr lang="ar-SA" sz="1200" b="1" dirty="0">
                          <a:solidFill>
                            <a:schemeClr val="accent2">
                              <a:lumMod val="10000"/>
                            </a:schemeClr>
                          </a:solidFill>
                          <a:effectLst/>
                          <a:cs typeface="B Nazanin" panose="00000400000000000000" pitchFamily="2" charset="-78"/>
                        </a:rPr>
                        <a:t>455</a:t>
                      </a:r>
                      <a:endParaRPr lang="en-US" sz="1400" b="1" dirty="0">
                        <a:solidFill>
                          <a:schemeClr val="accent2">
                            <a:lumMod val="10000"/>
                          </a:schemeClr>
                        </a:solidFill>
                        <a:effectLst/>
                        <a:latin typeface="B Nazanin" panose="00000400000000000000" pitchFamily="2" charset="-78"/>
                        <a:ea typeface="Calibri" panose="020F0502020204030204" pitchFamily="34" charset="0"/>
                        <a:cs typeface="B Nazanin" panose="00000400000000000000" pitchFamily="2" charset="-78"/>
                      </a:endParaRPr>
                    </a:p>
                  </a:txBody>
                  <a:tcPr marL="68580" marR="68580" marT="0" marB="0" anchor="ctr">
                    <a:solidFill>
                      <a:srgbClr val="FFEDB3"/>
                    </a:solidFill>
                  </a:tcPr>
                </a:tc>
              </a:tr>
            </a:tbl>
          </a:graphicData>
        </a:graphic>
      </p:graphicFrame>
      <p:sp>
        <p:nvSpPr>
          <p:cNvPr id="10" name="Rectangle 9"/>
          <p:cNvSpPr/>
          <p:nvPr/>
        </p:nvSpPr>
        <p:spPr>
          <a:xfrm>
            <a:off x="1251857" y="2878338"/>
            <a:ext cx="6139543" cy="461665"/>
          </a:xfrm>
          <a:prstGeom prst="rect">
            <a:avLst/>
          </a:prstGeom>
        </p:spPr>
        <p:txBody>
          <a:bodyPr wrap="square">
            <a:spAutoFit/>
          </a:bodyPr>
          <a:lstStyle/>
          <a:p>
            <a:pPr algn="r" rtl="1"/>
            <a:r>
              <a:rPr lang="ar-SA" dirty="0">
                <a:latin typeface="B Nazanin" panose="00000400000000000000" pitchFamily="2" charset="-78"/>
                <a:ea typeface="SimSun" panose="02010600030101010101" pitchFamily="2" charset="-122"/>
                <a:cs typeface="B Nazanin" panose="00000400000000000000" pitchFamily="2" charset="-78"/>
              </a:rPr>
              <a:t>تعداد و جمعیت سکونتگاه‌های بخش زنجانرود شهرستان</a:t>
            </a:r>
            <a:r>
              <a:rPr lang="ar-SA" sz="2000" dirty="0">
                <a:latin typeface="B Nazanin" panose="00000400000000000000" pitchFamily="2" charset="-78"/>
                <a:ea typeface="Calibri" panose="020F0502020204030204" pitchFamily="34" charset="0"/>
                <a:cs typeface="B Nazanin" panose="00000400000000000000" pitchFamily="2" charset="-78"/>
              </a:rPr>
              <a:t> زنجان</a:t>
            </a:r>
            <a:endParaRPr lang="fa-IR" dirty="0">
              <a:cs typeface="B Nazanin" panose="00000400000000000000" pitchFamily="2" charset="-78"/>
            </a:endParaRPr>
          </a:p>
        </p:txBody>
      </p:sp>
      <p:sp>
        <p:nvSpPr>
          <p:cNvPr id="11" name="Rectangle 10"/>
          <p:cNvSpPr/>
          <p:nvPr/>
        </p:nvSpPr>
        <p:spPr>
          <a:xfrm>
            <a:off x="6881595" y="191005"/>
            <a:ext cx="1840568" cy="461665"/>
          </a:xfrm>
          <a:prstGeom prst="rect">
            <a:avLst/>
          </a:prstGeom>
        </p:spPr>
        <p:txBody>
          <a:bodyPr wrap="none">
            <a:spAutoFit/>
          </a:bodyPr>
          <a:lstStyle/>
          <a:p>
            <a:r>
              <a:rPr lang="ar-SA"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موقعیت منظومه</a:t>
            </a:r>
            <a:endParaRPr lang="en-US" b="1" dirty="0">
              <a:ln>
                <a:solidFill>
                  <a:srgbClr val="6C4916"/>
                </a:solidFill>
              </a:ln>
              <a:solidFill>
                <a:srgbClr val="B17825"/>
              </a:solidFill>
              <a:cs typeface="B Nazanin" panose="00000400000000000000" pitchFamily="2" charset="-78"/>
            </a:endParaRPr>
          </a:p>
        </p:txBody>
      </p:sp>
      <p:sp>
        <p:nvSpPr>
          <p:cNvPr id="12" name="Rectangle 11"/>
          <p:cNvSpPr/>
          <p:nvPr/>
        </p:nvSpPr>
        <p:spPr>
          <a:xfrm>
            <a:off x="729343" y="1059192"/>
            <a:ext cx="7992820" cy="1200329"/>
          </a:xfrm>
          <a:prstGeom prst="rect">
            <a:avLst/>
          </a:prstGeom>
          <a:solidFill>
            <a:schemeClr val="accent1">
              <a:lumMod val="40000"/>
              <a:lumOff val="60000"/>
            </a:schemeClr>
          </a:solidFill>
          <a:ln>
            <a:solidFill>
              <a:schemeClr val="accent1"/>
            </a:solidFill>
          </a:ln>
        </p:spPr>
        <p:txBody>
          <a:bodyPr wrap="square">
            <a:spAutoFit/>
          </a:bodyPr>
          <a:lstStyle/>
          <a:p>
            <a:pPr algn="just" rtl="1">
              <a:lnSpc>
                <a:spcPct val="150000"/>
              </a:lnSpc>
            </a:pPr>
            <a:r>
              <a:rPr lang="ar-SA" sz="1600" b="1" dirty="0" smtClean="0">
                <a:cs typeface="B Nazanin" panose="00000400000000000000" pitchFamily="2" charset="-78"/>
              </a:rPr>
              <a:t>شهرستان </a:t>
            </a:r>
            <a:r>
              <a:rPr lang="ar-SA" sz="1600" b="1" dirty="0">
                <a:cs typeface="B Nazanin" panose="00000400000000000000" pitchFamily="2" charset="-78"/>
              </a:rPr>
              <a:t>زنجان شامل سه بخش مرکزی، زنجانرود و قره‌پشتلو است. </a:t>
            </a:r>
            <a:r>
              <a:rPr lang="fa-IR" sz="1600" b="1" dirty="0" smtClean="0">
                <a:cs typeface="B Nazanin" panose="00000400000000000000" pitchFamily="2" charset="-78"/>
              </a:rPr>
              <a:t>بخش </a:t>
            </a:r>
            <a:r>
              <a:rPr lang="fa-IR" sz="1600" b="1" dirty="0">
                <a:cs typeface="B Nazanin" panose="00000400000000000000" pitchFamily="2" charset="-78"/>
              </a:rPr>
              <a:t>زنجانرود بر طبق سرشماری جمعیتی سال 1395 دارای 23307 نفر جمعیت است.روستاهای قره بوطه و مشمپا، میرجان و رجعین پرجمعیت ترین  روستاهای این بخش می‌باشند. </a:t>
            </a:r>
            <a:endParaRPr lang="en-US" sz="1600" b="1" dirty="0">
              <a:cs typeface="B Nazanin" panose="00000400000000000000" pitchFamily="2" charset="-78"/>
            </a:endParaRPr>
          </a:p>
        </p:txBody>
      </p:sp>
    </p:spTree>
    <p:extLst>
      <p:ext uri="{BB962C8B-B14F-4D97-AF65-F5344CB8AC3E}">
        <p14:creationId xmlns:p14="http://schemas.microsoft.com/office/powerpoint/2010/main" val="13149553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6480166" y="82241"/>
            <a:ext cx="2116285" cy="523220"/>
          </a:xfrm>
          <a:prstGeom prst="rect">
            <a:avLst/>
          </a:prstGeom>
          <a:noFill/>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موقعیت منظومه</a:t>
            </a:r>
            <a:endParaRPr lang="en-US" sz="2800" b="1" dirty="0">
              <a:ln>
                <a:solidFill>
                  <a:srgbClr val="6C4916"/>
                </a:solidFill>
              </a:ln>
              <a:solidFill>
                <a:srgbClr val="B17825"/>
              </a:solidFill>
              <a:cs typeface="B Nazanin" panose="00000400000000000000" pitchFamily="2" charset="-78"/>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227107" y="708411"/>
            <a:ext cx="8369344" cy="5709057"/>
          </a:xfrm>
          <a:prstGeom prst="rect">
            <a:avLst/>
          </a:prstGeom>
        </p:spPr>
      </p:pic>
    </p:spTree>
    <p:extLst>
      <p:ext uri="{BB962C8B-B14F-4D97-AF65-F5344CB8AC3E}">
        <p14:creationId xmlns:p14="http://schemas.microsoft.com/office/powerpoint/2010/main" val="28209309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3976521" y="93431"/>
            <a:ext cx="5041765" cy="523220"/>
          </a:xfrm>
          <a:prstGeom prst="rect">
            <a:avLst/>
          </a:prstGeom>
          <a:noFill/>
        </p:spPr>
        <p:txBody>
          <a:bodyPr wrap="none">
            <a:spAutoFit/>
          </a:bodyPr>
          <a:lstStyle/>
          <a:p>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محدوده و سکونتگاه های بخش </a:t>
            </a:r>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زنجانرود</a:t>
            </a:r>
            <a:endParaRPr lang="en-US" sz="2800" b="1" dirty="0">
              <a:ln>
                <a:solidFill>
                  <a:srgbClr val="6C4916"/>
                </a:solidFill>
              </a:ln>
              <a:solidFill>
                <a:srgbClr val="B17825"/>
              </a:solidFill>
              <a:cs typeface="B Nazanin" panose="00000400000000000000" pitchFamily="2" charset="-78"/>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581251" y="756534"/>
            <a:ext cx="7917996" cy="5660934"/>
          </a:xfrm>
          <a:prstGeom prst="rect">
            <a:avLst/>
          </a:prstGeom>
        </p:spPr>
      </p:pic>
    </p:spTree>
    <p:extLst>
      <p:ext uri="{BB962C8B-B14F-4D97-AF65-F5344CB8AC3E}">
        <p14:creationId xmlns:p14="http://schemas.microsoft.com/office/powerpoint/2010/main" val="8639874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graphicFrame>
        <p:nvGraphicFramePr>
          <p:cNvPr id="4" name="Diagram 3"/>
          <p:cNvGraphicFramePr/>
          <p:nvPr>
            <p:extLst/>
          </p:nvPr>
        </p:nvGraphicFramePr>
        <p:xfrm>
          <a:off x="315686" y="293914"/>
          <a:ext cx="8599714" cy="5693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49252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32509" r="32509"/>
          <a:stretch>
            <a:fillRect/>
          </a:stretch>
        </p:blipFill>
        <p:spPr>
          <a:xfrm>
            <a:off x="458788" y="6469063"/>
            <a:ext cx="1212850" cy="388937"/>
          </a:xfrm>
        </p:spPr>
      </p:pic>
      <p:sp>
        <p:nvSpPr>
          <p:cNvPr id="6" name="Rectangle 5"/>
          <p:cNvSpPr/>
          <p:nvPr/>
        </p:nvSpPr>
        <p:spPr>
          <a:xfrm>
            <a:off x="2348398" y="3964518"/>
            <a:ext cx="3979862" cy="63182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fa-IR" sz="1600" b="1" dirty="0">
                <a:solidFill>
                  <a:schemeClr val="tx1">
                    <a:lumMod val="50000"/>
                  </a:schemeClr>
                </a:solidFill>
                <a:cs typeface="B Nazanin" panose="00000400000000000000" pitchFamily="2" charset="-78"/>
              </a:rPr>
              <a:t>شرکت مهندسین مشاور یورت شهر سبلان</a:t>
            </a:r>
            <a:endParaRPr lang="en-US" sz="1600" b="1" dirty="0">
              <a:solidFill>
                <a:schemeClr val="tx1">
                  <a:lumMod val="50000"/>
                </a:schemeClr>
              </a:solidFill>
              <a:cs typeface="B Nazanin" panose="00000400000000000000" pitchFamily="2" charset="-78"/>
            </a:endParaRPr>
          </a:p>
        </p:txBody>
      </p:sp>
      <p:sp>
        <p:nvSpPr>
          <p:cNvPr id="10" name="Rectangle 9"/>
          <p:cNvSpPr/>
          <p:nvPr/>
        </p:nvSpPr>
        <p:spPr>
          <a:xfrm>
            <a:off x="2435484" y="5113603"/>
            <a:ext cx="3979862" cy="63182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fa-IR" sz="1600" b="1" dirty="0" smtClean="0">
                <a:solidFill>
                  <a:schemeClr val="accent2">
                    <a:lumMod val="10000"/>
                  </a:schemeClr>
                </a:solidFill>
                <a:cs typeface="B Nazanin" panose="00000400000000000000" pitchFamily="2" charset="-78"/>
              </a:rPr>
              <a:t>مرداد ماه 1399</a:t>
            </a:r>
            <a:endParaRPr lang="en-US" sz="1600" b="1" dirty="0">
              <a:solidFill>
                <a:schemeClr val="accent2">
                  <a:lumMod val="10000"/>
                </a:schemeClr>
              </a:solidFill>
              <a:cs typeface="B Nazanin" panose="00000400000000000000" pitchFamily="2" charset="-78"/>
            </a:endParaRPr>
          </a:p>
        </p:txBody>
      </p:sp>
      <p:sp>
        <p:nvSpPr>
          <p:cNvPr id="14" name="Picture Placeholder 13"/>
          <p:cNvSpPr>
            <a:spLocks noGrp="1"/>
          </p:cNvSpPr>
          <p:nvPr>
            <p:ph type="pic" sz="quarter" idx="13"/>
          </p:nvPr>
        </p:nvSpPr>
        <p:spPr/>
      </p:sp>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8856" y="51497"/>
            <a:ext cx="8909731" cy="854808"/>
          </a:xfrm>
          <a:prstGeom prst="rect">
            <a:avLst/>
          </a:prstGeom>
        </p:spPr>
      </p:pic>
      <p:sp>
        <p:nvSpPr>
          <p:cNvPr id="17" name="Rectangle 16"/>
          <p:cNvSpPr/>
          <p:nvPr/>
        </p:nvSpPr>
        <p:spPr>
          <a:xfrm>
            <a:off x="1242138" y="1247154"/>
            <a:ext cx="6192383" cy="1569660"/>
          </a:xfrm>
          <a:prstGeom prst="rect">
            <a:avLst/>
          </a:prstGeom>
        </p:spPr>
        <p:txBody>
          <a:bodyPr wrap="square">
            <a:spAutoFit/>
          </a:bodyPr>
          <a:lstStyle/>
          <a:p>
            <a:pPr algn="ctr" rtl="1">
              <a:defRPr/>
            </a:pPr>
            <a:r>
              <a:rPr lang="fa-IR" sz="3200" b="1" dirty="0">
                <a:solidFill>
                  <a:schemeClr val="tx2"/>
                </a:solidFill>
                <a:latin typeface="IranNastaliq" panose="02000503000000020003" pitchFamily="2" charset="0"/>
                <a:cs typeface="IranNastaliq" panose="02000503000000020003" pitchFamily="2" charset="0"/>
              </a:rPr>
              <a:t>سند توسعه استان </a:t>
            </a:r>
            <a:r>
              <a:rPr lang="fa-IR" sz="3200" b="1" dirty="0" smtClean="0">
                <a:solidFill>
                  <a:schemeClr val="tx2"/>
                </a:solidFill>
                <a:latin typeface="IranNastaliq" panose="02000503000000020003" pitchFamily="2" charset="0"/>
                <a:cs typeface="IranNastaliq" panose="02000503000000020003" pitchFamily="2" charset="0"/>
              </a:rPr>
              <a:t>زنجان شهرستان زنجان</a:t>
            </a:r>
            <a:endParaRPr lang="en-US" sz="3200" b="1" dirty="0" smtClean="0">
              <a:solidFill>
                <a:schemeClr val="tx2"/>
              </a:solidFill>
              <a:latin typeface="IranNastaliq" panose="02000503000000020003" pitchFamily="2" charset="0"/>
              <a:cs typeface="IranNastaliq" panose="02000503000000020003" pitchFamily="2" charset="0"/>
            </a:endParaRPr>
          </a:p>
          <a:p>
            <a:pPr algn="ctr" rtl="1">
              <a:defRPr/>
            </a:pPr>
            <a:endParaRPr lang="fa-IR" sz="3200" b="1" dirty="0" smtClean="0">
              <a:solidFill>
                <a:schemeClr val="tx2"/>
              </a:solidFill>
              <a:latin typeface="IranNastaliq" panose="02000503000000020003" pitchFamily="2" charset="0"/>
              <a:cs typeface="IranNastaliq" panose="02000503000000020003" pitchFamily="2" charset="0"/>
            </a:endParaRPr>
          </a:p>
          <a:p>
            <a:pPr algn="ctr" rtl="1">
              <a:defRPr/>
            </a:pPr>
            <a:r>
              <a:rPr lang="fa-IR" sz="3200" b="1" dirty="0" smtClean="0">
                <a:solidFill>
                  <a:schemeClr val="tx2"/>
                </a:solidFill>
                <a:latin typeface="IranNastaliq" panose="02000503000000020003" pitchFamily="2" charset="0"/>
                <a:cs typeface="IranNastaliq" panose="02000503000000020003" pitchFamily="2" charset="0"/>
              </a:rPr>
              <a:t>بخش زنجانرود شهرستان زنجان</a:t>
            </a:r>
            <a:endParaRPr lang="en-US" sz="3200" b="1" dirty="0">
              <a:solidFill>
                <a:schemeClr val="tx2"/>
              </a:solidFill>
              <a:latin typeface="IranNastaliq" panose="02000503000000020003" pitchFamily="2" charset="0"/>
              <a:cs typeface="IranNastaliq" panose="02000503000000020003" pitchFamily="2" charset="0"/>
            </a:endParaRPr>
          </a:p>
        </p:txBody>
      </p:sp>
    </p:spTree>
    <p:extLst>
      <p:ext uri="{BB962C8B-B14F-4D97-AF65-F5344CB8AC3E}">
        <p14:creationId xmlns:p14="http://schemas.microsoft.com/office/powerpoint/2010/main" val="6320993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6335486" y="1961661"/>
            <a:ext cx="2640466" cy="954107"/>
          </a:xfrm>
          <a:prstGeom prst="rect">
            <a:avLst/>
          </a:prstGeom>
        </p:spPr>
        <p:txBody>
          <a:bodyPr wrap="square">
            <a:spAutoFit/>
          </a:bodyPr>
          <a:lstStyle/>
          <a:p>
            <a:pPr algn="r" rtl="1"/>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شاخص‌های وضعیت توسعة بخش</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pic>
        <p:nvPicPr>
          <p:cNvPr id="6" name="Picture 5"/>
          <p:cNvPicPr>
            <a:picLocks noChangeAspect="1"/>
          </p:cNvPicPr>
          <p:nvPr/>
        </p:nvPicPr>
        <p:blipFill>
          <a:blip r:embed="rId2"/>
          <a:stretch>
            <a:fillRect/>
          </a:stretch>
        </p:blipFill>
        <p:spPr>
          <a:xfrm>
            <a:off x="154506" y="88316"/>
            <a:ext cx="5634000" cy="4810256"/>
          </a:xfrm>
          <a:prstGeom prst="rect">
            <a:avLst/>
          </a:prstGeom>
        </p:spPr>
      </p:pic>
      <p:pic>
        <p:nvPicPr>
          <p:cNvPr id="7" name="Picture 6"/>
          <p:cNvPicPr>
            <a:picLocks noChangeAspect="1"/>
          </p:cNvPicPr>
          <p:nvPr/>
        </p:nvPicPr>
        <p:blipFill rotWithShape="1">
          <a:blip r:embed="rId3"/>
          <a:srcRect t="2671"/>
          <a:stretch/>
        </p:blipFill>
        <p:spPr>
          <a:xfrm>
            <a:off x="154506" y="4898572"/>
            <a:ext cx="5634000" cy="1677193"/>
          </a:xfrm>
          <a:prstGeom prst="rect">
            <a:avLst/>
          </a:prstGeom>
        </p:spPr>
      </p:pic>
      <p:sp>
        <p:nvSpPr>
          <p:cNvPr id="8" name="Rectangle 7"/>
          <p:cNvSpPr/>
          <p:nvPr/>
        </p:nvSpPr>
        <p:spPr>
          <a:xfrm>
            <a:off x="5966858" y="5142686"/>
            <a:ext cx="2890838" cy="954107"/>
          </a:xfrm>
          <a:prstGeom prst="rect">
            <a:avLst/>
          </a:prstGeom>
        </p:spPr>
        <p:txBody>
          <a:bodyPr wrap="square">
            <a:spAutoFit/>
          </a:bodyPr>
          <a:lstStyle/>
          <a:p>
            <a:pPr algn="r" rtl="1"/>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ادامه </a:t>
            </a:r>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شاخص‌های </a:t>
            </a:r>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وضعیت توسعة بخش</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3432376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6" name="Rectangle 5"/>
          <p:cNvSpPr/>
          <p:nvPr/>
        </p:nvSpPr>
        <p:spPr>
          <a:xfrm>
            <a:off x="6065244" y="159064"/>
            <a:ext cx="2622834" cy="523220"/>
          </a:xfrm>
          <a:prstGeom prst="rect">
            <a:avLst/>
          </a:prstGeom>
        </p:spPr>
        <p:txBody>
          <a:bodyPr wrap="none">
            <a:spAutoFit/>
          </a:bodyPr>
          <a:lstStyle/>
          <a:p>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قابلیت‌ها</a:t>
            </a:r>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ی اقتصادی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4" name="Rectangle 3"/>
          <p:cNvSpPr/>
          <p:nvPr/>
        </p:nvSpPr>
        <p:spPr>
          <a:xfrm>
            <a:off x="495300" y="850559"/>
            <a:ext cx="8308257" cy="5098255"/>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پتانسیل مطلوب آب و خاک در کشت و تولید محصولات زراعی و باغی (منابع غنی آب به واسطه جاری بودن رودخانة قزل اوزن و زنجانرود و رودخانه‌های فرعی مانند میرجان چای، تلخه رود چای، بیوک‌ چای، و قلعه چای)؛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تولید برنج با مرغوبیت بالا (صدری، گرده و ارقام محلی)با مساحت 2350هکتار و میزان تولید 85هزار تن در بخش زنجانرود ؛</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بالا بودن میزان تولیدات دامی تولید گوشت قرمز،1837تن، شیر27947تن) ؛</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بالا بودن میزان تولید در محصولات باغی همچون سیب( زرد-قرمز-دورنگ-لبنانی-فوجی-گران اسمیت) با میزان تولید 28,025,000کیلوگرم به‌ویژه در روستاهای رضا آباد،میرجان، انگور با میزان تولید 5,906,000 کیلوگرم (چرلانقوش، سردهات بیات، قره آغاج، و ..) و زرد آلو 2,555,000کیلوگرم در (روستاهای میرجان، مهرآباد، باغلوجه سردار، تلخاب و ...)؛</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بالا بودن میزان تولید محصولات زراعی همچون گندم با میزان تولید  88165هزار تن، به ویژه در روستاهای (رجعین،فیله خاصه، باغلوجه سردار، قولی قصه/سلطان آباد، مهر آباد) برنج بویژه روستاهای (قره بوطه،حصار، مشمپا، قیطول)، پیاز با میزان تولید   </a:t>
            </a:r>
            <a:r>
              <a:rPr lang="ar-SA" sz="1600" b="1" dirty="0">
                <a:latin typeface="Calibri" panose="020F0502020204030204" pitchFamily="34" charset="0"/>
                <a:ea typeface="Times New Roman" panose="02020603050405020304" pitchFamily="18" charset="0"/>
                <a:cs typeface="B Nazanin" panose="00000400000000000000" pitchFamily="2" charset="-78"/>
              </a:rPr>
              <a:t>106,600,000 کیلوگرم </a:t>
            </a:r>
            <a:r>
              <a:rPr lang="fa-IR" sz="1600" b="1" dirty="0">
                <a:latin typeface="Calibri" panose="020F0502020204030204" pitchFamily="34" charset="0"/>
                <a:ea typeface="Calibri" panose="020F0502020204030204" pitchFamily="34" charset="0"/>
                <a:cs typeface="B Nazanin" panose="00000400000000000000" pitchFamily="2" charset="-78"/>
              </a:rPr>
              <a:t>  بویژه  در روستاهای ( کزبر،چپ چپ،گمش آباد، کهاب) سیر در قلعه چای بویژه روستاهای قره آغاج علیا و سفلی با میزان تولید</a:t>
            </a:r>
            <a:r>
              <a:rPr lang="ar-SA" sz="1600" b="1" dirty="0">
                <a:latin typeface="Calibri" panose="020F0502020204030204" pitchFamily="34" charset="0"/>
                <a:ea typeface="Times New Roman" panose="02020603050405020304" pitchFamily="18" charset="0"/>
                <a:cs typeface="B Nazanin" panose="00000400000000000000" pitchFamily="2" charset="-78"/>
              </a:rPr>
              <a:t>742500کیلوگرم؛</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ar-SA" sz="1600" b="1" dirty="0">
                <a:latin typeface="Calibri" panose="020F0502020204030204" pitchFamily="34" charset="0"/>
                <a:ea typeface="Times New Roman" panose="02020603050405020304" pitchFamily="18" charset="0"/>
                <a:cs typeface="B Nazanin" panose="00000400000000000000" pitchFamily="2" charset="-78"/>
              </a:rPr>
              <a:t>بالا بودن میزان تولید عسل 137تن، (</a:t>
            </a:r>
            <a:r>
              <a:rPr lang="fa-IR" sz="1600" b="1" dirty="0">
                <a:latin typeface="Calibri" panose="020F0502020204030204" pitchFamily="34" charset="0"/>
                <a:ea typeface="Calibri" panose="020F0502020204030204" pitchFamily="34" charset="0"/>
                <a:cs typeface="B Nazanin" panose="00000400000000000000" pitchFamily="2" charset="-78"/>
              </a:rPr>
              <a:t>بیشترین تعداد کندوی زنبور عسل در روستاهای حصار،  انجمن علیا، نصیرآباد،میرجان و رجعین، وجود دارد )؛</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irsans"/>
                <a:ea typeface="Times New Roman" panose="02020603050405020304" pitchFamily="18" charset="0"/>
                <a:cs typeface="B Nazanin" panose="00000400000000000000" pitchFamily="2" charset="-78"/>
              </a:rPr>
              <a:t>تثبیت و افزایش راندمان تولید پسته در اراضی مجاز کشت این محصول در دشت رجعین،</a:t>
            </a:r>
            <a:r>
              <a:rPr lang="fa-IR" sz="1600" b="1" dirty="0">
                <a:latin typeface="Calibri" panose="020F0502020204030204" pitchFamily="34" charset="0"/>
                <a:ea typeface="Times New Roman" panose="02020603050405020304" pitchFamily="18" charset="0"/>
                <a:cs typeface="irsans"/>
              </a:rPr>
              <a:t> </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iran-sans-web"/>
                <a:ea typeface="Calibri" panose="020F0502020204030204" pitchFamily="34" charset="0"/>
                <a:cs typeface="B Nazanin" panose="00000400000000000000" pitchFamily="2" charset="-78"/>
              </a:rPr>
              <a:t>در بخش دامداری </a:t>
            </a:r>
            <a:r>
              <a:rPr lang="fa-IR" sz="1600" b="1" dirty="0">
                <a:latin typeface="B Nazanin" panose="00000400000000000000" pitchFamily="2" charset="-78"/>
                <a:ea typeface="Calibri" panose="020F0502020204030204" pitchFamily="34" charset="0"/>
                <a:cs typeface="B Nazanin" panose="00000400000000000000" pitchFamily="2" charset="-78"/>
              </a:rPr>
              <a:t>، </a:t>
            </a:r>
            <a:r>
              <a:rPr lang="fa-IR" sz="1600" b="1" dirty="0">
                <a:latin typeface="Calibri" panose="020F0502020204030204" pitchFamily="34" charset="0"/>
                <a:ea typeface="Calibri" panose="020F0502020204030204" pitchFamily="34" charset="0"/>
                <a:cs typeface="B Nazanin" panose="00000400000000000000" pitchFamily="2" charset="-78"/>
              </a:rPr>
              <a:t>منظومه  زنجانرود با رتبه اول استانی در تولید محصولات دامی</a:t>
            </a:r>
            <a:r>
              <a:rPr lang="fa-IR" sz="1600" b="1" dirty="0">
                <a:latin typeface="B Nazanin" panose="00000400000000000000" pitchFamily="2" charset="-78"/>
                <a:ea typeface="Calibri" panose="020F0502020204030204" pitchFamily="34" charset="0"/>
                <a:cs typeface="B Nazanin" panose="00000400000000000000" pitchFamily="2" charset="-78"/>
              </a:rPr>
              <a:t> با  </a:t>
            </a:r>
            <a:r>
              <a:rPr lang="fa-IR" sz="1600" b="1" dirty="0">
                <a:latin typeface="Calibri" panose="020F0502020204030204" pitchFamily="34" charset="0"/>
                <a:ea typeface="Times New Roman" panose="02020603050405020304" pitchFamily="18" charset="0"/>
                <a:cs typeface="B Nazanin" panose="00000400000000000000" pitchFamily="2" charset="-78"/>
              </a:rPr>
              <a:t>89,211 راس دام سبک و 21,450 راس دام سنگین، و با 29واحد دام صنعتی ،  81واحد دام کوچک روستایی دارای پروانه </a:t>
            </a:r>
            <a:r>
              <a:rPr lang="fa-IR" sz="1600" b="1" dirty="0">
                <a:ea typeface="Times New Roman" panose="02020603050405020304" pitchFamily="18" charset="0"/>
                <a:cs typeface="B Nazanin" panose="00000400000000000000" pitchFamily="2" charset="-78"/>
              </a:rPr>
              <a:t>تأمین محصولات دامی به‌صورت خام و فرآوری شده بازارهای زنجان، میانه و تبریز  را برعهده دارد؛</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31985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5412101" y="124439"/>
            <a:ext cx="3292889" cy="523220"/>
          </a:xfrm>
          <a:prstGeom prst="rect">
            <a:avLst/>
          </a:prstGeom>
        </p:spPr>
        <p:txBody>
          <a:bodyPr wrap="none">
            <a:spAutoFit/>
          </a:bodyPr>
          <a:lstStyle/>
          <a:p>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ادامه </a:t>
            </a:r>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قابلیت‌ها</a:t>
            </a:r>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ی اقتصادی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283660" y="889608"/>
            <a:ext cx="8421330" cy="4679551"/>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600" b="1" dirty="0">
                <a:latin typeface="irsans"/>
                <a:ea typeface="Times New Roman" panose="02020603050405020304" pitchFamily="18" charset="0"/>
                <a:cs typeface="B Nazanin" panose="00000400000000000000" pitchFamily="2" charset="-78"/>
              </a:rPr>
              <a:t>توجه به میزان بالای تولیدات  دامی عشایر بخش (</a:t>
            </a:r>
            <a:r>
              <a:rPr lang="fa-IR" sz="1600" b="1" dirty="0">
                <a:latin typeface="Calibri" panose="020F0502020204030204" pitchFamily="34" charset="0"/>
                <a:ea typeface="Calibri" panose="020F0502020204030204" pitchFamily="34" charset="0"/>
                <a:cs typeface="B Nazanin" panose="00000400000000000000" pitchFamily="2" charset="-78"/>
              </a:rPr>
              <a:t>عشایران استان زنجان سالیانه 342 تن گوشت قرمز و بیش از هزار تن شیر تولید می کنند که بیش از 70درصد عشایر در بخش زنجانرود ساکن می‌باشند</a:t>
            </a:r>
            <a:r>
              <a:rPr lang="fa-IR" sz="1600" b="1" dirty="0">
                <a:latin typeface="Calibri" panose="020F0502020204030204" pitchFamily="34" charset="0"/>
                <a:ea typeface="Calibri" panose="020F0502020204030204" pitchFamily="34" charset="0"/>
                <a:cs typeface="Arial" panose="020B0604020202020204" pitchFamily="34" charset="0"/>
              </a:rPr>
              <a:t>)</a:t>
            </a:r>
            <a:r>
              <a:rPr lang="fa-IR" sz="1600" b="1" dirty="0">
                <a:latin typeface="irsans"/>
                <a:ea typeface="Times New Roman" panose="02020603050405020304" pitchFamily="18" charset="0"/>
                <a:cs typeface="B Nazanin" panose="00000400000000000000" pitchFamily="2" charset="-78"/>
              </a:rPr>
              <a:t> ،</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دسترسی به بازارهای قدرتمند شهرهایی چون زنجان  تبریز و میانه؛</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امکان ایجاد صنایع تبدیلی و تکمیلی با توجه به توان و قابلیت بخش؛</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spcAft>
                <a:spcPts val="0"/>
              </a:spcAft>
              <a:buFont typeface="Wingdings" panose="05000000000000000000" pitchFamily="2" charset="2"/>
              <a:buChar char=""/>
            </a:pPr>
            <a:r>
              <a:rPr lang="fa-IR" sz="1600" b="1" dirty="0">
                <a:cs typeface="B Nazanin" panose="00000400000000000000" pitchFamily="2" charset="-78"/>
              </a:rPr>
              <a:t>امکان جذب سرمایه گذاران بخش خصوصی برای احداث صنایع تبدیلی و تکمیلی در بخش با توجه به وجودافراد سرمایه دار ساکن در کرج،تهران،زنجان؛</a:t>
            </a:r>
            <a:endParaRPr lang="en-US" sz="1600" b="1" dirty="0"/>
          </a:p>
          <a:p>
            <a:pPr marL="342900" lvl="0" indent="-342900" algn="just" rtl="1">
              <a:spcAft>
                <a:spcPts val="0"/>
              </a:spcAft>
              <a:buFont typeface="Wingdings" panose="05000000000000000000" pitchFamily="2" charset="2"/>
              <a:buChar char=""/>
            </a:pPr>
            <a:r>
              <a:rPr lang="fa-IR" sz="1600" b="1" dirty="0">
                <a:cs typeface="B Nazanin" panose="00000400000000000000" pitchFamily="2" charset="-78"/>
              </a:rPr>
              <a:t>وجود 37 معدن فعال در بخش( همچون  معدن پتاس ایلجاق دومین معدن بزرگ استان و بزرگترین معدن پتاس کشور</a:t>
            </a:r>
            <a:r>
              <a:rPr lang="fa-IR" sz="1600" b="1" dirty="0">
                <a:latin typeface="Tahoma" panose="020B0604030504040204" pitchFamily="34" charset="0"/>
                <a:cs typeface="B Nazanin" panose="00000400000000000000" pitchFamily="2" charset="-78"/>
              </a:rPr>
              <a:t> ، معدن سنگ سبحان روستای قره‎اوغولانلو، معدن نمک چهرآباد، معدن سنگ آهک چهرآباد، معدن خاک چینی تقی کندی، معدن گچ ابراهیم‌آباد </a:t>
            </a:r>
            <a:r>
              <a:rPr lang="fa-IR" sz="1600" b="1" dirty="0">
                <a:cs typeface="B Nazanin" panose="00000400000000000000" pitchFamily="2" charset="-78"/>
              </a:rPr>
              <a:t>و معدن شن و ماسه کوهی بزوشا)؛</a:t>
            </a:r>
            <a:endParaRPr lang="en-US" sz="1600" b="1" dirty="0"/>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شهرک صنعتی در حال احداث دره لیک؛ </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spcAft>
                <a:spcPts val="0"/>
              </a:spcAft>
              <a:buFont typeface="Wingdings" panose="05000000000000000000" pitchFamily="2" charset="2"/>
              <a:buChar char=""/>
            </a:pPr>
            <a:r>
              <a:rPr lang="fa-IR" sz="1600" b="1" dirty="0">
                <a:cs typeface="B Nazanin" panose="00000400000000000000" pitchFamily="2" charset="-78"/>
              </a:rPr>
              <a:t>دسترسی نزدیک به شهرک‌ها و ناحیه صنعتی؛ </a:t>
            </a:r>
            <a:endParaRPr lang="en-US" sz="1600" b="1" dirty="0"/>
          </a:p>
          <a:p>
            <a:pPr marL="342900" lvl="0" indent="-342900" algn="just" rtl="1">
              <a:spcAft>
                <a:spcPts val="0"/>
              </a:spcAft>
              <a:buFont typeface="Wingdings" panose="05000000000000000000" pitchFamily="2" charset="2"/>
              <a:buChar char=""/>
            </a:pPr>
            <a:r>
              <a:rPr lang="fa-IR" sz="1600" b="1" dirty="0">
                <a:cs typeface="B Nazanin" panose="00000400000000000000" pitchFamily="2" charset="-78"/>
              </a:rPr>
              <a:t>کارخانه گچ، کارخانه آسفالت و کارگاه‌های تولیدی شن و ماسه، کارخانه فوکا صنعت و معدن نمک در روستای چهرآباد از جمله فعالیت‌های مهم صنعتی و اقتصادی بخش به شمار می‌روند.</a:t>
            </a:r>
            <a:endParaRPr lang="en-US" sz="1600" b="1" dirty="0"/>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وجود سدهای بلوک و فیله خاصه، سد در حال احداث مشمپا و سد های خاکی همچون سد بزوشا،قاهران،قره چریان و چورک؛</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در بخش زنجانرود صنایع‌دستی مانند گلیم بافی، چلنگری، پای‌پوش‌های سنتی و بافتنی‌های سنتی وجود دارد که بویژه در روستاهای اندآباد علیا، ابراهیم آباد و ساری‌کند تمرکز یافته است.</a:t>
            </a:r>
            <a:endParaRPr lang="en-US" sz="1600" b="1" dirty="0">
              <a:latin typeface="Calibri" panose="020F0502020204030204" pitchFamily="34" charset="0"/>
              <a:ea typeface="Calibri" panose="020F0502020204030204" pitchFamily="34" charset="0"/>
              <a:cs typeface="Arial" panose="020B0604020202020204" pitchFamily="34" charset="0"/>
            </a:endParaRPr>
          </a:p>
          <a:p>
            <a:pPr algn="r" rtl="1">
              <a:spcAft>
                <a:spcPts val="0"/>
              </a:spcAft>
            </a:pPr>
            <a:r>
              <a:rPr lang="en-US" sz="1600" b="1" dirty="0">
                <a:latin typeface="Calibri" panose="020F0502020204030204" pitchFamily="34" charset="0"/>
                <a:ea typeface="Calibri" panose="020F0502020204030204" pitchFamily="34" charset="0"/>
                <a:cs typeface="Arial" panose="020B0604020202020204" pitchFamily="34" charset="0"/>
              </a:rPr>
              <a:t>https://www.iribnews.ir/fa/news/</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027532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5923730" y="109334"/>
            <a:ext cx="2635658" cy="523220"/>
          </a:xfrm>
          <a:prstGeom prst="rect">
            <a:avLst/>
          </a:prstGeom>
        </p:spPr>
        <p:txBody>
          <a:bodyPr wrap="none">
            <a:spAutoFit/>
          </a:bodyPr>
          <a:lstStyle/>
          <a:p>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قابلیت‌ها</a:t>
            </a:r>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ی اجتماعی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495300" y="873967"/>
            <a:ext cx="7886700" cy="5103320"/>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tabLst>
                <a:tab pos="707390" algn="l"/>
              </a:tabLst>
            </a:pPr>
            <a:r>
              <a:rPr lang="fa-IR" sz="1400" b="1" dirty="0">
                <a:latin typeface="Calibri" panose="020F0502020204030204" pitchFamily="34" charset="0"/>
                <a:ea typeface="Calibri" panose="020F0502020204030204" pitchFamily="34" charset="0"/>
                <a:cs typeface="B Nazanin" panose="00000400000000000000" pitchFamily="2" charset="-78"/>
              </a:rPr>
              <a:t>اكثريت قريب به اتفاق اهالى پيرو مذهب شيعه اثنى عشرى و از ایلات خمسه هستند.</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روابط مسالمت آمیز میان طوایف متاثر از  ساز کار و سیاق ریش سفیدی با نام آغ ساقال و اغ بیرچک؛</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ساکن بودن ایلات عشایر شاهسون و ایلسون  بویژه در روستاهای (قره اوغلانلو، رجعین، ایلجاق،گوگ تپه، )؛ </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امکان ایجاد تشکل‌های اجتماعی- فرهنگی در سطح روستا؛</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همگرایی اجتماعی در حیطة باورهای مذهبی، نظام خویشاوندی و وابستگی‌های قومی؛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spcAft>
                <a:spcPts val="0"/>
              </a:spcAft>
              <a:buFont typeface="Wingdings" panose="05000000000000000000" pitchFamily="2" charset="2"/>
              <a:buChar char=""/>
              <a:tabLst>
                <a:tab pos="707390" algn="l"/>
              </a:tabLst>
            </a:pPr>
            <a:r>
              <a:rPr lang="fa-IR" sz="1400" b="1" dirty="0">
                <a:cs typeface="B Nazanin" panose="00000400000000000000" pitchFamily="2" charset="-78"/>
              </a:rPr>
              <a:t>برگزاری مراسمات و آیین های مذهبی (بویژه آیین برگزاری مراسم عزاداری ایام محرم در روستای رجعین)؛</a:t>
            </a:r>
            <a:endParaRPr lang="en-US" sz="1400" b="1" dirty="0"/>
          </a:p>
          <a:p>
            <a:pPr marL="342900" lvl="0" indent="-342900" algn="just" rtl="1">
              <a:spcAft>
                <a:spcPts val="0"/>
              </a:spcAft>
              <a:buFont typeface="Wingdings" panose="05000000000000000000" pitchFamily="2" charset="2"/>
              <a:buChar char=""/>
              <a:tabLst>
                <a:tab pos="707390" algn="l"/>
              </a:tabLst>
            </a:pPr>
            <a:r>
              <a:rPr lang="fa-IR" sz="1400" b="1" dirty="0">
                <a:cs typeface="B Nazanin" panose="00000400000000000000" pitchFamily="2" charset="-78"/>
              </a:rPr>
              <a:t>درصد بالای مشارکت مردم در امور مربوط به روستا از جمله این فعالیتها که می‌توان اشاره نمود (لایروبی انهار کشاورزی، ایجاد بند انحرافی جهت تامین آب کشاورزی)که  نمونه های بارز آن را در روستاهای قره بوطه، حصار، مشمپا، قره اوغلانلو، رجعین، قولی قصه، اسفناج، میرجان، اند آباد سفلی، رضاآباد و ....  می‌توان مشاهده کرد؛</a:t>
            </a:r>
            <a:endParaRPr lang="en-US" sz="1400" b="1" dirty="0"/>
          </a:p>
          <a:p>
            <a:pPr marL="342900" lvl="0" indent="-342900" algn="just" rtl="1">
              <a:lnSpc>
                <a:spcPct val="107000"/>
              </a:lnSpc>
              <a:spcAft>
                <a:spcPts val="0"/>
              </a:spcAft>
              <a:buFont typeface="Wingdings" panose="05000000000000000000" pitchFamily="2" charset="2"/>
              <a:buChar char=""/>
            </a:pPr>
            <a:r>
              <a:rPr lang="de-DE" sz="1400" b="1" dirty="0">
                <a:latin typeface="B Nazanin" panose="00000400000000000000" pitchFamily="2" charset="-78"/>
                <a:ea typeface="Calibri" panose="020F0502020204030204" pitchFamily="34" charset="0"/>
                <a:cs typeface="Arial" panose="020B0604020202020204" pitchFamily="34" charset="0"/>
              </a:rPr>
              <a:t> </a:t>
            </a:r>
            <a:r>
              <a:rPr lang="fa-IR" sz="1400" b="1" dirty="0">
                <a:latin typeface="Calibri" panose="020F0502020204030204" pitchFamily="34" charset="0"/>
                <a:ea typeface="Calibri" panose="020F0502020204030204" pitchFamily="34" charset="0"/>
                <a:cs typeface="B Nazanin" panose="00000400000000000000" pitchFamily="2" charset="-78"/>
              </a:rPr>
              <a:t>وجود آموزشگاه‌ها و مدارس دخترانه و پسرانه در سطح بخش؛</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tabLst>
                <a:tab pos="707390" algn="l"/>
              </a:tabLst>
            </a:pPr>
            <a:r>
              <a:rPr lang="fa-IR" sz="1400" b="1" dirty="0">
                <a:latin typeface="Calibri" panose="020F0502020204030204" pitchFamily="34" charset="0"/>
                <a:ea typeface="Calibri" panose="020F0502020204030204" pitchFamily="34" charset="0"/>
                <a:cs typeface="B Nazanin" panose="00000400000000000000" pitchFamily="2" charset="-78"/>
              </a:rPr>
              <a:t>حضور فعال زنان در عرصه فعالیت کشاورزی؛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برگزاری19 دوره‌های آمورشی فنی و حرفه‌ای در سطح  بخش؛</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دوره های آموزشی برگزار شده جهاد کشاورزی در سطح شهرستان زنجان  در شش ماهه دوم سال 1397عبارت از زراعت 247 دوره،باغبانی 40 دوره ،اموردام و شیلات 14 دوره ،مکانیزاسیون و ماشین آلات 15 دوره ، آب و خاک و امور اراضی 55 دوره ،صنایع تبدیلی و تکمیلی 6 دوره، آموزش های تسهیلگری 11 دوره ،</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  روند مهاجرت معکوس در برخی از روستاها (روستاهایی همچون شکر بلاغی، باشسیز،  که طبق سرشماری 1395خالی از سکنه گردیده طی سال های اخیر با بررسی‌های میدانی  صورت گرفته شاهد‌ مهاجرت معکوس در این روستاها هستیم)؛</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وجود کتابخانه های عمومی در قره بوطه و شهر نیک پی؛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tabLst>
                <a:tab pos="455295" algn="r"/>
              </a:tabLst>
            </a:pPr>
            <a:r>
              <a:rPr lang="fa-IR" sz="1400" b="1" dirty="0">
                <a:latin typeface="Calibri" panose="020F0502020204030204" pitchFamily="34" charset="0"/>
                <a:ea typeface="Calibri" panose="020F0502020204030204" pitchFamily="34" charset="0"/>
                <a:cs typeface="B Nazanin" panose="00000400000000000000" pitchFamily="2" charset="-78"/>
              </a:rPr>
              <a:t>وجود دهیار و شورای اسلامی در سطح روستاها برای اعمال مدیریت انتصابی و انتخابی؛ </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tabLst>
                <a:tab pos="455295" algn="r"/>
              </a:tabLst>
            </a:pPr>
            <a:r>
              <a:rPr lang="fa-IR" sz="1400" b="1" dirty="0">
                <a:latin typeface="Calibri" panose="020F0502020204030204" pitchFamily="34" charset="0"/>
                <a:ea typeface="Calibri" panose="020F0502020204030204" pitchFamily="34" charset="0"/>
                <a:cs typeface="B Nazanin" panose="00000400000000000000" pitchFamily="2" charset="-78"/>
              </a:rPr>
              <a:t>مشخص بودن نهادهای دولتی به مانند بخشداری برای اعمال مدیریت دولتی در سطح بخش؛</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tabLst>
                <a:tab pos="455295" algn="r"/>
              </a:tabLst>
            </a:pPr>
            <a:r>
              <a:rPr lang="fa-IR" sz="1400" b="1" dirty="0">
                <a:latin typeface="Calibri" panose="020F0502020204030204" pitchFamily="34" charset="0"/>
                <a:ea typeface="Calibri" panose="020F0502020204030204" pitchFamily="34" charset="0"/>
                <a:cs typeface="B Nazanin" panose="00000400000000000000" pitchFamily="2" charset="-78"/>
              </a:rPr>
              <a:t>وجود شورای بخش برای اعمال مدیریت مبتنی بر انتخابات در سطح بخش؛</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tabLst>
                <a:tab pos="455295" algn="r"/>
              </a:tabLst>
            </a:pPr>
            <a:r>
              <a:rPr lang="fa-IR" sz="1400" b="1" dirty="0">
                <a:latin typeface="Calibri" panose="020F0502020204030204" pitchFamily="34" charset="0"/>
                <a:ea typeface="Calibri" panose="020F0502020204030204" pitchFamily="34" charset="0"/>
                <a:cs typeface="B Nazanin" panose="00000400000000000000" pitchFamily="2" charset="-78"/>
              </a:rPr>
              <a:t>امکان مشارکت پاسگاه نیروی انتظامی، شرکت‌های تعاونی روستایی و سمن‌های فعال در مدیریت موضوعات مختلف بخش.</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3907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5456282" y="229076"/>
            <a:ext cx="3339376" cy="523220"/>
          </a:xfrm>
          <a:prstGeom prst="rect">
            <a:avLst/>
          </a:prstGeom>
        </p:spPr>
        <p:txBody>
          <a:bodyPr wrap="none">
            <a:spAutoFit/>
          </a:bodyPr>
          <a:lstStyle/>
          <a:p>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قابلیت‌ها</a:t>
            </a:r>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ی زیست محیطی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265471" y="920909"/>
            <a:ext cx="8293510" cy="3517438"/>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منابع آب سطحی و زیرزمینی؛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46.41 درصداز خاک بخش زنجانرود را خاک اینسپتی سول تشکیل می‌دهد که جز رده خاکهایی با پتانسیل مطلوب خاک برای زراعت و باغداری می باشد؛</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وجود ظرفیت های توسعه کشت ارگانیگ، سالم و دانش بنیان با توجه به حاصلخیزی خاک و منابع آب موجود؛ </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قرارگیری بخش وسیعی از مساحت قسمت‌های شمالی و شرقی بخش زنجانرود در مناطق حفاظت شده و شکار ممنوع که تنوع زیستی، جانوری و گیاهی بالایی دارند؛</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وجود دشت، شالیزار و کوهستان در فاصله کم از یکدیگر که امکان تولید انواع محصولات کشاورزی را فراهم می‌کند.</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وجود انواع گیاهان دارویی بویژه در دهستان غنی بیگلو (بیش از 80نوع گیاهان دارویی تنها در روستای میرجان وجود دارد)؛</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تنوع سازندهای زمین شناسی و ایجاد زون های ارزشمند معدنی همچون پتاس ایلجاق،بورمشمپا، معادن نمک، آهن و فلدسپات.</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وجود مراتع مرغوب (16000هکتار از مراتع دارای پروانه چرا که در اختیار عشایر قرار گرفته است)</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674138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5445396" y="218190"/>
            <a:ext cx="3496470" cy="523220"/>
          </a:xfrm>
          <a:prstGeom prst="rect">
            <a:avLst/>
          </a:prstGeom>
        </p:spPr>
        <p:txBody>
          <a:bodyPr wrap="none">
            <a:spAutoFit/>
          </a:bodyPr>
          <a:lstStyle/>
          <a:p>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قابلیت‌ها</a:t>
            </a:r>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ی کالبدی- فضایی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412955" y="909685"/>
            <a:ext cx="8293509" cy="3517438"/>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دسترسی به زیرساخت‌های قدرتمند ریلی (راه‌آهن)، جاده‌ای (بزرگراه) در دهستان زنجانرود پایین؛</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بافت متراکم سکونتگاه‌های بخش، </a:t>
            </a:r>
            <a:r>
              <a:rPr lang="fa-IR" sz="1600" b="1" spc="-20" dirty="0">
                <a:solidFill>
                  <a:srgbClr val="000000"/>
                </a:solidFill>
                <a:latin typeface="Calibri" panose="020F0502020204030204" pitchFamily="34" charset="0"/>
                <a:ea typeface="Calibri" panose="020F0502020204030204" pitchFamily="34" charset="0"/>
                <a:cs typeface="B Nazanin" panose="00000400000000000000" pitchFamily="2" charset="-78"/>
              </a:rPr>
              <a:t>بیشتر تجمع سکونتگاهها به صورت خطی  اطراف و حاشیه رودخانه‌های مهمی همچون قزل اوزن و زنجانرود دیده می‌شود؛</a:t>
            </a:r>
            <a:r>
              <a:rPr lang="fa-IR" sz="1600" b="1" dirty="0">
                <a:latin typeface="Calibri" panose="020F0502020204030204" pitchFamily="34" charset="0"/>
                <a:ea typeface="Calibri" panose="020F0502020204030204" pitchFamily="34" charset="0"/>
                <a:cs typeface="B Nazanin" panose="00000400000000000000" pitchFamily="2" charset="-78"/>
              </a:rPr>
              <a:t>  </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در نواحی عشایر نشین بخش، نظام استقرار  سکونتگاهی در این  </a:t>
            </a:r>
            <a:r>
              <a:rPr lang="fa-IR" sz="1600" b="1" dirty="0">
                <a:latin typeface="B Mitra" panose="00000400000000000000" pitchFamily="2" charset="-78"/>
                <a:ea typeface="Calibri" panose="020F0502020204030204" pitchFamily="34" charset="0"/>
                <a:cs typeface="B Nazanin" panose="00000400000000000000" pitchFamily="2" charset="-78"/>
              </a:rPr>
              <a:t>فضاها</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به</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صورت</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تلفیقی</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از</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چادرنشینی</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و</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آبادی</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نشینی</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است</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که</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دامداران</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حداکثر</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به</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میزان</a:t>
            </a:r>
            <a:r>
              <a:rPr lang="en-US" sz="1600" b="1" dirty="0">
                <a:latin typeface="B Mitra" panose="00000400000000000000" pitchFamily="2" charset="-78"/>
                <a:ea typeface="Calibri" panose="020F0502020204030204" pitchFamily="34" charset="0"/>
                <a:cs typeface="B Nazanin" panose="00000400000000000000" pitchFamily="2" charset="-78"/>
              </a:rPr>
              <a:t> 4 </a:t>
            </a:r>
            <a:r>
              <a:rPr lang="fa-IR" sz="1600" b="1" dirty="0">
                <a:latin typeface="B Mitra" panose="00000400000000000000" pitchFamily="2" charset="-78"/>
                <a:ea typeface="Calibri" panose="020F0502020204030204" pitchFamily="34" charset="0"/>
                <a:cs typeface="B Nazanin" panose="00000400000000000000" pitchFamily="2" charset="-78"/>
              </a:rPr>
              <a:t>الی</a:t>
            </a:r>
            <a:r>
              <a:rPr lang="en-US" sz="1600" b="1" dirty="0">
                <a:latin typeface="B Mitra" panose="00000400000000000000" pitchFamily="2" charset="-78"/>
                <a:ea typeface="Calibri" panose="020F0502020204030204" pitchFamily="34" charset="0"/>
                <a:cs typeface="B Nazanin" panose="00000400000000000000" pitchFamily="2" charset="-78"/>
              </a:rPr>
              <a:t> 5 </a:t>
            </a:r>
            <a:r>
              <a:rPr lang="fa-IR" sz="1600" b="1" dirty="0">
                <a:latin typeface="B Mitra" panose="00000400000000000000" pitchFamily="2" charset="-78"/>
                <a:ea typeface="Calibri" panose="020F0502020204030204" pitchFamily="34" charset="0"/>
                <a:cs typeface="B Nazanin" panose="00000400000000000000" pitchFamily="2" charset="-78"/>
              </a:rPr>
              <a:t>ماه</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در</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چادر</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و</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در ییلاق</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که</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مناطق</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جنوب</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غربی</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شهرستان</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ماهنشان</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و</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شمال</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و</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شمال</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شرقی</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کوه</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بلقیس</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را</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شامل</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میشود،</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زندگی</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کرده و</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سپس</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به</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طرف</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روستاهای</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خود در</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زنجانرود</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حرکت</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مینمایند</a:t>
            </a:r>
            <a:r>
              <a:rPr lang="en-US" sz="1600" b="1" dirty="0">
                <a:latin typeface="B Mitra" panose="00000400000000000000" pitchFamily="2" charset="-78"/>
                <a:ea typeface="Calibri" panose="020F0502020204030204" pitchFamily="34" charset="0"/>
                <a:cs typeface="B Nazanin"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این</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روستاها</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که</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به</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عنوان</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فضاهای</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قشلاقی قلمداد</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میشود</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به</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صورت</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سرپناه</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دائمی</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و</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ساختمان</a:t>
            </a:r>
            <a:r>
              <a:rPr lang="fa-IR" sz="1600" b="1" dirty="0">
                <a:latin typeface="B Mitra" panose="00000400000000000000" pitchFamily="2" charset="-78"/>
                <a:ea typeface="Calibri" panose="020F0502020204030204" pitchFamily="34" charset="0"/>
                <a:cs typeface="B Mitra" panose="00000400000000000000" pitchFamily="2" charset="-78"/>
              </a:rPr>
              <a:t> </a:t>
            </a:r>
            <a:r>
              <a:rPr lang="fa-IR" sz="1600" b="1" dirty="0">
                <a:latin typeface="B Mitra" panose="00000400000000000000" pitchFamily="2" charset="-78"/>
                <a:ea typeface="Calibri" panose="020F0502020204030204" pitchFamily="34" charset="0"/>
                <a:cs typeface="B Nazanin" panose="00000400000000000000" pitchFamily="2" charset="-78"/>
              </a:rPr>
              <a:t>میباشد؛</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عبور خطوط اصلی انتقال برق، گاز و.... از دهستان زنجانرود پایین؛</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55درصد از روستاهای بخش  تا</a:t>
            </a:r>
            <a:r>
              <a:rPr lang="fa-IR" sz="1600" b="1" dirty="0">
                <a:ea typeface="Calibri" panose="020F0502020204030204" pitchFamily="34" charset="0"/>
                <a:cs typeface="B Nazanin" panose="00000400000000000000" pitchFamily="2" charset="-78"/>
              </a:rPr>
              <a:t>پایان تیر ماه سال 99 </a:t>
            </a:r>
            <a:r>
              <a:rPr lang="fa-IR" sz="1600" b="1" dirty="0">
                <a:latin typeface="Calibri" panose="020F0502020204030204" pitchFamily="34" charset="0"/>
                <a:ea typeface="Calibri" panose="020F0502020204030204" pitchFamily="34" charset="0"/>
                <a:cs typeface="B Nazanin" panose="00000400000000000000" pitchFamily="2" charset="-78"/>
              </a:rPr>
              <a:t>برخوردار از گاز هستند.</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فاصله کم سکونتگاه‌ها نسبت به همدیگر در سطح منظومه و سهولت خدمات رسانی؛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اجرای طرح ‌هادی در  59 روستاهای بخش؛</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نزدیکی به شهر زنجان (کانون مراکز سیاسی-اداری و تجاری)؛</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72010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5728424" y="213494"/>
            <a:ext cx="2834430" cy="523220"/>
          </a:xfrm>
          <a:prstGeom prst="rect">
            <a:avLst/>
          </a:prstGeom>
        </p:spPr>
        <p:txBody>
          <a:bodyPr wrap="none">
            <a:spAutoFit/>
          </a:bodyPr>
          <a:lstStyle/>
          <a:p>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قابلیت‌ها</a:t>
            </a:r>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ی گردشگری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495300" y="904989"/>
            <a:ext cx="7969045" cy="4044377"/>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واقع شدن منطقة حفاظت شدة سرخ آباد و منطقة شکار ممنوع و مناسبت آن برای توسعة اکوتوریسم؛</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دارا بودن محور گردشگری قدرتمند به واسطة عبور زیرساخت‌های ارتباطی و طبیعی؛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BTitrBold"/>
                <a:ea typeface="Calibri" panose="020F0502020204030204" pitchFamily="34" charset="0"/>
                <a:cs typeface="B Nazanin" panose="00000400000000000000" pitchFamily="2" charset="-78"/>
              </a:rPr>
              <a:t>مسیر </a:t>
            </a:r>
            <a:r>
              <a:rPr lang="fa-IR" sz="1600" b="1" dirty="0">
                <a:latin typeface="Calibri" panose="020F0502020204030204" pitchFamily="34" charset="0"/>
                <a:ea typeface="Calibri" panose="020F0502020204030204" pitchFamily="34" charset="0"/>
                <a:cs typeface="B Nazanin" panose="00000400000000000000" pitchFamily="2" charset="-78"/>
              </a:rPr>
              <a:t>زنجان-مشمپا </a:t>
            </a:r>
            <a:r>
              <a:rPr lang="fa-IR" sz="1600" b="1" dirty="0">
                <a:latin typeface="BTitrBold"/>
                <a:ea typeface="Calibri" panose="020F0502020204030204" pitchFamily="34" charset="0"/>
                <a:cs typeface="B Nazanin" panose="00000400000000000000" pitchFamily="2" charset="-78"/>
              </a:rPr>
              <a:t>با طول مسیر 115 کیلومتر از زنجان تا مشمپا، در فصول بهار و تابستان و از طریق جاده‌ای قابل مراجعه است.  مکان‌های طبیعی در طول مسیر </a:t>
            </a:r>
            <a:r>
              <a:rPr lang="fa-IR" sz="1600" b="1" dirty="0">
                <a:latin typeface="BMitra"/>
                <a:ea typeface="Calibri" panose="020F0502020204030204" pitchFamily="34" charset="0"/>
                <a:cs typeface="B Nazanin" panose="00000400000000000000" pitchFamily="2" charset="-78"/>
              </a:rPr>
              <a:t>منطقه سرسبز و چشم اندازهاي زيبا</a:t>
            </a:r>
            <a:r>
              <a:rPr lang="fa-IR" sz="1600" b="1" dirty="0">
                <a:latin typeface="BTitrBold"/>
                <a:ea typeface="Calibri" panose="020F0502020204030204" pitchFamily="34" charset="0"/>
                <a:cs typeface="B Nazanin" panose="00000400000000000000" pitchFamily="2" charset="-78"/>
              </a:rPr>
              <a:t> و مکان‌های طبیعی در طول مقصد </a:t>
            </a:r>
            <a:r>
              <a:rPr lang="fa-IR" sz="1600" b="1" dirty="0">
                <a:latin typeface="BMitra"/>
                <a:ea typeface="Calibri" panose="020F0502020204030204" pitchFamily="34" charset="0"/>
                <a:cs typeface="B Nazanin" panose="00000400000000000000" pitchFamily="2" charset="-78"/>
              </a:rPr>
              <a:t>آشيانه لك‌لك‌ها در مشمپا، قلعه لك‌لك‌ها در حاشيه رود قزل اوزن</a:t>
            </a:r>
            <a:r>
              <a:rPr lang="fa-IR" sz="1600" b="1" dirty="0">
                <a:latin typeface="BTitrBold"/>
                <a:ea typeface="Calibri" panose="020F0502020204030204" pitchFamily="34" charset="0"/>
                <a:cs typeface="B Nazanin" panose="00000400000000000000" pitchFamily="2" charset="-78"/>
              </a:rPr>
              <a:t> می‌باشد (گردشگری طبیعی-منظر)؛</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وجود منابع شاخص گردشگری از جمله مناطق حفاظت شده سرخ آباد و منطقة شکار ممنوع فیله خاصه، قلعة لک لک‌ها، مردان نمکی چهرآباد،کوه‌های رنگین، دربند اند آباد علیا ، طبیعت حاشیة رودخانه زنجانرود روستاهای زیبایی همچون دگرماندرسی، رضاآباد، میرجان، انداباد علیا؛</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واقع شدن 2 روستای هدف گردشگری قره اوغلانلو و شکورچی؛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وجود اقامتگاه‌های بوم گردی همچون گل سرخ قره چریان و قره بوطه؛</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بوم گردی عشایری </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برگزاری جشنواره کوچ عشایر و بازی‌های بومی محلی در روستای قره اوغلانلو؛</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جاذبه های الگوی زیستی  ویژه عشایر و مناطق روستایی.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ییلاقات خوش آب هوا همچون ییلاق ملک اولن،موسونلو و زیداله اولن.</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36307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5977157" y="240648"/>
            <a:ext cx="2852063"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محدودیت‌ها و تنگناها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7403188" y="917032"/>
            <a:ext cx="1236236"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اقتصادی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Rectangle 6"/>
          <p:cNvSpPr/>
          <p:nvPr/>
        </p:nvSpPr>
        <p:spPr>
          <a:xfrm>
            <a:off x="383458" y="1440252"/>
            <a:ext cx="8255966" cy="3780907"/>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عدم تکمیل زنجیرة ارزش محصولات کشاورزی؛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فروش برنج  با برند استان های شمالی از  ضعفهای عمده در بخش تولید این محصول است؛</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فراوری محصولات دامی منظومه اغلب در کارخانجات خارج از منظومه بویژه در تبریز صورت می‌گیرد؛</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سنتی بودن کشاورزی و دامداری؛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اختلاف ساکنین برخی روستاها با منابع طبیعی و اوقاف؛</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سنتی بودن کارگاه‌های برنج کوبی؛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خرد و کوچک بودن قطعات زراعی و پراکندگی قطعات؛</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خرید محصولات توسط دلالان و بنکداران؛</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از بین رفتن زمین‌های زراعی و باغی به واسطه گسترش تغییر کاربری اراضی؛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ضعف بیمه محصولات کشاورزی بواسطه استطاعت مالی ضعیف کشاورزان؛</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solidFill>
                  <a:srgbClr val="000000"/>
                </a:solidFill>
                <a:latin typeface="IRANSans"/>
                <a:ea typeface="Calibri" panose="020F0502020204030204" pitchFamily="34" charset="0"/>
                <a:cs typeface="B Nazanin" panose="00000400000000000000" pitchFamily="2" charset="-78"/>
              </a:rPr>
              <a:t>سیستم مدیریت سنتی، نبود زیرساخت‌های معدنی برای جذب بازارهای داخلی و خارجی، فرسوده بودن ماشین‌آلات معدنی، نبود واحدهای فرآوری در معادن، </a:t>
            </a:r>
            <a:r>
              <a:rPr lang="fa-IR" sz="1600" b="1" dirty="0">
                <a:latin typeface="Tahoma" panose="020B0604030504040204" pitchFamily="34" charset="0"/>
                <a:ea typeface="Calibri" panose="020F0502020204030204" pitchFamily="34" charset="0"/>
                <a:cs typeface="B Nazanin" panose="00000400000000000000" pitchFamily="2" charset="-78"/>
              </a:rPr>
              <a:t>نبود راه‌های مستقل برای عبور و مرور وسایل نقلیه برای معادن و استفاده از راه‎های روستایی</a:t>
            </a:r>
            <a:r>
              <a:rPr lang="fa-IR" sz="1600" b="1" dirty="0">
                <a:solidFill>
                  <a:srgbClr val="000000"/>
                </a:solidFill>
                <a:latin typeface="IRANSans"/>
                <a:ea typeface="Calibri" panose="020F0502020204030204" pitchFamily="34" charset="0"/>
                <a:cs typeface="B Nazanin" panose="00000400000000000000" pitchFamily="2" charset="-78"/>
              </a:rPr>
              <a:t> از جمله مهم‌ترین مشکلات موجود در بخش معادن است؛</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ضعف صنابع تبدیلی، لبنی و کشتارگاه. </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48975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7277624" y="824256"/>
            <a:ext cx="1249060"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اجتماعی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5674621" y="236164"/>
            <a:ext cx="2852063"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محدودیت‌ها و تنگناها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Rectangle 6"/>
          <p:cNvSpPr/>
          <p:nvPr/>
        </p:nvSpPr>
        <p:spPr>
          <a:xfrm>
            <a:off x="2989006" y="-6891646"/>
            <a:ext cx="5376812" cy="1722587"/>
          </a:xfrm>
          <a:prstGeom prst="rect">
            <a:avLst/>
          </a:prstGeom>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100" dirty="0">
                <a:latin typeface="Calibri" panose="020F0502020204030204" pitchFamily="34" charset="0"/>
                <a:ea typeface="Calibri" panose="020F0502020204030204" pitchFamily="34" charset="0"/>
                <a:cs typeface="B Nazanin" panose="00000400000000000000" pitchFamily="2" charset="-78"/>
              </a:rPr>
              <a:t>کاهش جمعیت بخش زنجانرود از 32171 در سال 1345 به 23307 نفر در سال 1395 روند کاهش شدید جمعیت در روستاهای باغلوجه آقا، باغلوجه سردار، دولک،سرچم علیا،سردهات بیات جعفری،انجمن سفلی،حبش،حسین آباد،دگرماندرسی،علی آباد،قالیچه بلاغ، کنگرلو،مهرآباد،میاندره، مینان، اندآباد سفلی؛</a:t>
            </a:r>
            <a:endParaRPr lang="en-US" sz="11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100" dirty="0">
                <a:latin typeface="Calibri" panose="020F0502020204030204" pitchFamily="34" charset="0"/>
                <a:ea typeface="Calibri" panose="020F0502020204030204" pitchFamily="34" charset="0"/>
                <a:cs typeface="B Nazanin" panose="00000400000000000000" pitchFamily="2" charset="-78"/>
              </a:rPr>
              <a:t>در دهستان  زنجانرود پایین روستاهای </a:t>
            </a:r>
            <a:r>
              <a:rPr lang="fa-IR" sz="1100" b="1" dirty="0">
                <a:latin typeface="Calibri" panose="020F0502020204030204" pitchFamily="34" charset="0"/>
                <a:ea typeface="Calibri" panose="020F0502020204030204" pitchFamily="34" charset="0"/>
                <a:cs typeface="B Nazanin" panose="00000400000000000000" pitchFamily="2" charset="-78"/>
              </a:rPr>
              <a:t>چاور،  باشسیز، ایده لو، نجی، حبش</a:t>
            </a:r>
            <a:r>
              <a:rPr lang="fa-IR" sz="1100" dirty="0">
                <a:latin typeface="Calibri" panose="020F0502020204030204" pitchFamily="34" charset="0"/>
                <a:ea typeface="Calibri" panose="020F0502020204030204" pitchFamily="34" charset="0"/>
                <a:cs typeface="B Nazanin" panose="00000400000000000000" pitchFamily="2" charset="-78"/>
              </a:rPr>
              <a:t> در سال 1345  بالای 100نفر جمعیت ودر سال 1395 به بعد خالی از سکنه یا با کاهش شدید جمعیت مواجحه شدند. در این بین روستای باشسیز در سال های اخیر شاهد مهاجرت معکوس می‌باشد. در  دهستان غنی بیگلو روستای قاضی کندی  و کنگرلو در سال 1345  بالای  200 نفر و در سال 1395 خالی از سکنه، روستاهای احمدآباد،اوزج، که در سال 1345 بالای 100نفر جمعیت و در سال 1395 خالی از سکنه گردیده اند. در سال های اخیر برخی از  این روستاها  همچون باشسیز،شکر بلاغی،نجی به تدریج داری جمعیت گشته و حیاتی دوباره به روستاها بخشیده است</a:t>
            </a:r>
            <a:r>
              <a:rPr lang="fa-IR" sz="1100" dirty="0" smtClean="0">
                <a:latin typeface="Calibri" panose="020F0502020204030204" pitchFamily="34" charset="0"/>
                <a:ea typeface="Calibri" panose="020F0502020204030204" pitchFamily="34" charset="0"/>
                <a:cs typeface="B Nazanin" panose="00000400000000000000" pitchFamily="2" charset="-78"/>
              </a:rPr>
              <a:t>؛</a:t>
            </a:r>
            <a:endParaRPr lang="en-US" sz="1100" dirty="0">
              <a:latin typeface="Calibri" panose="020F0502020204030204" pitchFamily="34" charset="0"/>
              <a:ea typeface="Calibri" panose="020F0502020204030204" pitchFamily="34" charset="0"/>
              <a:cs typeface="Arial" panose="020B0604020202020204" pitchFamily="34" charset="0"/>
            </a:endParaRPr>
          </a:p>
        </p:txBody>
      </p:sp>
      <p:sp>
        <p:nvSpPr>
          <p:cNvPr id="8" name="Rectangle 7"/>
          <p:cNvSpPr/>
          <p:nvPr/>
        </p:nvSpPr>
        <p:spPr>
          <a:xfrm>
            <a:off x="186813" y="1376896"/>
            <a:ext cx="8482268" cy="4495205"/>
          </a:xfrm>
          <a:prstGeom prst="rect">
            <a:avLst/>
          </a:prstGeom>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کاهش جمعیت بخش زنجانرود از 32171 در سال 1345 به 23307 نفر در سال 1395 روند کاهش شدید جمعیت در روستاهای باغلوجه آقا، باغلوجه سردار، دولک،سرچم علیا،سردهات بیات جعفری،انجمن سفلی،حبش،حسین آباد،دگرماندرسی،علی آباد،قالیچه بلاغ، کنگرلو،مهرآباد،میاندره، مینان، اندآباد سفلی؛</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در دهستان  زنجانرود پایین روستاهای چاور،  باشسیز، ایده لو، نجی، حبش در سال 1345  بالای 100نفر جمعیت ودر سال 1395 به بعد خالی از سکنه یا با کاهش شدید جمعیت مواجحه شدند. در این بین روستای باشسیز در سال های اخیر شاهد مهاجرت معکوس می‌باشد. در  دهستان غنی بیگلو روستای قاضی کندی  و کنگرلو در سال 1345  بالای  200 نفر و در سال 1395 خالی از سکنه، روستاهای احمدآباد،اوزج، که در سال 1345 بالای 100نفر جمعیت و در سال 1395 خالی از سکنه گردیده اند. در سال های اخیر برخی از  این روستاها  همچون باشسیز،شکر بلاغی،نجی به تدریج داری جمعیت گشته و حیاتی دوباره به روستاها بخشیده است</a:t>
            </a:r>
            <a:r>
              <a:rPr lang="fa-IR" sz="1400" b="1" dirty="0" smtClean="0">
                <a:latin typeface="Calibri" panose="020F0502020204030204" pitchFamily="34" charset="0"/>
                <a:ea typeface="Calibri" panose="020F0502020204030204" pitchFamily="34" charset="0"/>
                <a:cs typeface="B Nazanin" panose="00000400000000000000" pitchFamily="2" charset="-78"/>
              </a:rPr>
              <a:t>؛</a:t>
            </a:r>
          </a:p>
          <a:p>
            <a:pPr marL="171450" lvl="0" indent="-171450" algn="just" rtl="1">
              <a:buFont typeface="Wingdings" panose="05000000000000000000" pitchFamily="2" charset="2"/>
              <a:buChar char="ü"/>
            </a:pPr>
            <a:r>
              <a:rPr lang="fa-IR" sz="1400" b="1" dirty="0">
                <a:cs typeface="B Nazanin" panose="00000400000000000000" pitchFamily="2" charset="-78"/>
              </a:rPr>
              <a:t>روستای همچون  شکر بلاغی در سال 1345 دارای 527نفر جمعیت و در سال 1395 خالی از سکنه گردیده است . روستای شکر بلاغی در نزدیکی روستای پرجمعیتی همچون قره بوطه استقرار یافته است که ساکنین این روستا  برخی از اهالی به روستای  قره بوطه و تعدای از اهالی هم به شهرهایی همچون زنجان، کرج و تهران مهاجرت نموده اند. طبق مصاحبه با اهالی، بررسی ها و مشاهدات میدانی نشان می‌دهد که در سال‌های اخیر مهاجرت معکوس در این روستا صورت گرفته و این روند با اجرای طرح های اشتغالزایی و توسعه پایدار و ایجاد خدمات و امکانات مناسب در روستا روندی رو به رشد را به خود اختصاص خواهد داد؛</a:t>
            </a:r>
            <a:endParaRPr lang="en-US" sz="1400" b="1" dirty="0">
              <a:cs typeface="B Nazanin" panose="00000400000000000000" pitchFamily="2" charset="-78"/>
            </a:endParaRPr>
          </a:p>
          <a:p>
            <a:pPr marL="171450" lvl="0" indent="-171450" algn="just" rtl="1">
              <a:buFont typeface="Wingdings" panose="05000000000000000000" pitchFamily="2" charset="2"/>
              <a:buChar char="ü"/>
            </a:pPr>
            <a:r>
              <a:rPr lang="fa-IR" sz="1400" b="1" dirty="0">
                <a:cs typeface="B Nazanin" panose="00000400000000000000" pitchFamily="2" charset="-78"/>
              </a:rPr>
              <a:t>بالا بودن نرخ مهاجر فرستی بخش (روند مهاجرت‌های دائمی از منظومه بویژه از روستاهای کوچک)؛</a:t>
            </a:r>
            <a:endParaRPr lang="en-US" sz="1400" b="1" dirty="0">
              <a:cs typeface="B Nazanin" panose="00000400000000000000" pitchFamily="2" charset="-78"/>
            </a:endParaRPr>
          </a:p>
          <a:p>
            <a:pPr marL="171450" lvl="0" indent="-171450" algn="just" rtl="1">
              <a:buFont typeface="Wingdings" panose="05000000000000000000" pitchFamily="2" charset="2"/>
              <a:buChar char="ü"/>
            </a:pPr>
            <a:r>
              <a:rPr lang="en-US" sz="1400" b="1" dirty="0">
                <a:cs typeface="B Nazanin" panose="00000400000000000000" pitchFamily="2" charset="-78"/>
              </a:rPr>
              <a:t> </a:t>
            </a:r>
            <a:r>
              <a:rPr lang="fa-IR" sz="1400" b="1" dirty="0">
                <a:cs typeface="B Nazanin" panose="00000400000000000000" pitchFamily="2" charset="-78"/>
              </a:rPr>
              <a:t>بیکاری فارغ التحصیلان جوانان روستایی وضعف حمایت از آنها در بحث کارآفرینی روستایی؛</a:t>
            </a:r>
            <a:endParaRPr lang="en-US" sz="1400" b="1" dirty="0">
              <a:cs typeface="B Nazanin" panose="00000400000000000000" pitchFamily="2" charset="-78"/>
            </a:endParaRPr>
          </a:p>
          <a:p>
            <a:pPr marL="171450" lvl="0" indent="-171450" algn="just" rtl="1">
              <a:buFont typeface="Wingdings" panose="05000000000000000000" pitchFamily="2" charset="2"/>
              <a:buChar char="ü"/>
            </a:pPr>
            <a:r>
              <a:rPr lang="fa-IR" sz="1400" b="1" dirty="0">
                <a:cs typeface="B Nazanin" panose="00000400000000000000" pitchFamily="2" charset="-78"/>
              </a:rPr>
              <a:t>ضعف حمایت از مشاغل خانگی در بخش؛</a:t>
            </a:r>
            <a:endParaRPr lang="en-US" sz="1400" b="1" dirty="0">
              <a:cs typeface="B Nazanin" panose="00000400000000000000" pitchFamily="2" charset="-78"/>
            </a:endParaRPr>
          </a:p>
          <a:p>
            <a:pPr marL="171450" lvl="0" indent="-171450" algn="just" rtl="1">
              <a:buFont typeface="Wingdings" panose="05000000000000000000" pitchFamily="2" charset="2"/>
              <a:buChar char="ü"/>
            </a:pPr>
            <a:r>
              <a:rPr lang="fa-IR" sz="1400" b="1" dirty="0">
                <a:cs typeface="B Nazanin" panose="00000400000000000000" pitchFamily="2" charset="-78"/>
              </a:rPr>
              <a:t>کمبود مشارکت زنان در امور اجرایی مربوط به روستا ؛</a:t>
            </a:r>
            <a:endParaRPr lang="en-US" sz="1400" b="1" dirty="0">
              <a:cs typeface="B Nazanin" panose="00000400000000000000" pitchFamily="2" charset="-78"/>
            </a:endParaRPr>
          </a:p>
          <a:p>
            <a:pPr marL="171450" lvl="0" indent="-171450" algn="just" rtl="1">
              <a:buFont typeface="Wingdings" panose="05000000000000000000" pitchFamily="2" charset="2"/>
              <a:buChar char="ü"/>
            </a:pPr>
            <a:r>
              <a:rPr lang="fa-IR" sz="1400" b="1" dirty="0">
                <a:cs typeface="B Nazanin" panose="00000400000000000000" pitchFamily="2" charset="-78"/>
              </a:rPr>
              <a:t> کمبود مراکز لازم جهت پر کردن اوقات فراغت نوجوان و جوانان در سطح بخش؛</a:t>
            </a:r>
            <a:endParaRPr lang="en-US" sz="1400" b="1" dirty="0">
              <a:cs typeface="B Nazanin" panose="00000400000000000000" pitchFamily="2" charset="-78"/>
            </a:endParaRPr>
          </a:p>
          <a:p>
            <a:pPr marL="171450" lvl="0" indent="-171450" algn="just" rtl="1">
              <a:buFont typeface="Wingdings" panose="05000000000000000000" pitchFamily="2" charset="2"/>
              <a:buChar char="ü"/>
            </a:pPr>
            <a:r>
              <a:rPr lang="fa-IR" sz="1400" b="1" dirty="0">
                <a:cs typeface="B Nazanin" panose="00000400000000000000" pitchFamily="2" charset="-78"/>
              </a:rPr>
              <a:t>ضعف اجرای کارهای فرهنگی در روستاهای بخش.</a:t>
            </a:r>
            <a:endParaRPr lang="en-US" sz="1400" b="1" dirty="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32035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6738432" y="827761"/>
            <a:ext cx="1965603"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زیست محیطی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5977157" y="240648"/>
            <a:ext cx="2852063"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محدودیت‌ها و تنگناها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Rectangle 6"/>
          <p:cNvSpPr/>
          <p:nvPr/>
        </p:nvSpPr>
        <p:spPr>
          <a:xfrm>
            <a:off x="435881" y="1519256"/>
            <a:ext cx="8208735" cy="2463560"/>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tabLst>
                <a:tab pos="870585" algn="l"/>
                <a:tab pos="2670810" algn="l"/>
              </a:tabLst>
            </a:pPr>
            <a:r>
              <a:rPr lang="fa-IR" sz="1600" b="1" dirty="0">
                <a:latin typeface="Calibri" panose="020F0502020204030204" pitchFamily="34" charset="0"/>
                <a:ea typeface="Calibri" panose="020F0502020204030204" pitchFamily="34" charset="0"/>
                <a:cs typeface="B Nazanin" panose="00000400000000000000" pitchFamily="2" charset="-78"/>
              </a:rPr>
              <a:t>روند رو به کاهش میزان بارندگی در چند سال اخیر به تبعیت از آمار بارندگی شهرستان زنجان(</a:t>
            </a:r>
            <a:r>
              <a:rPr lang="fa-IR" sz="1600" b="1" spc="-10" dirty="0">
                <a:latin typeface="Calibri" panose="020F0502020204030204" pitchFamily="34" charset="0"/>
                <a:ea typeface="Calibri" panose="020F0502020204030204" pitchFamily="34" charset="0"/>
                <a:cs typeface="B Nazanin" panose="00000400000000000000" pitchFamily="2" charset="-78"/>
              </a:rPr>
              <a:t>بارش در سال 1348 از 375.8 میلی متر به 214.3 میلی متر در سال 1396 کاهش یافته است.)</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en-US" sz="1600" b="1" dirty="0">
                <a:latin typeface="B Nazanin" panose="00000400000000000000" pitchFamily="2" charset="-78"/>
                <a:ea typeface="Calibri" panose="020F0502020204030204" pitchFamily="34" charset="0"/>
                <a:cs typeface="B Nazanin" panose="00000400000000000000" pitchFamily="2" charset="-78"/>
              </a:rPr>
              <a:t> </a:t>
            </a:r>
            <a:r>
              <a:rPr lang="fa-IR" sz="1600" b="1" dirty="0">
                <a:latin typeface="B Nazanin" panose="00000400000000000000" pitchFamily="2" charset="-78"/>
                <a:ea typeface="Calibri" panose="020F0502020204030204" pitchFamily="34" charset="0"/>
                <a:cs typeface="B Nazanin" panose="00000400000000000000" pitchFamily="2" charset="-78"/>
              </a:rPr>
              <a:t>واقع شدن در محدودة خطر سیل با توجه به وجود رودخانه‌های مهم همچون قزل اوزن و زنجانرود و رودخانه فرعی دیگر</a:t>
            </a:r>
            <a:r>
              <a:rPr lang="fa-IR" sz="1600" b="1" dirty="0">
                <a:solidFill>
                  <a:srgbClr val="000000"/>
                </a:solidFill>
                <a:latin typeface="Tahoma" panose="020B0604030504040204" pitchFamily="34" charset="0"/>
                <a:ea typeface="Calibri" panose="020F0502020204030204" pitchFamily="34" charset="0"/>
                <a:cs typeface="B Nazanin" panose="00000400000000000000" pitchFamily="2" charset="-78"/>
              </a:rPr>
              <a:t> (طبق اطلاعات بدست آمده از پرسشنامه محلی و بررسی های میدانی روستاهایی همچون قره بوطه، حصار، مشمپا، اند اباد سفلی، اند آباد علیا، رجعین  در سال های اخیر  دچار خسارات زیادی ناشی از سیل گردیده اند.)</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بخش‌هایی از شمال‌غرب و مرکز منطقه ازجمله محدوده‌های مستعد وقوع حرکات دامنه‌ای به‌ویژه زمین لغزش؛</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بارش تگرگ و سرما زدگی در سال های اخیر و آسیب جدی به محصولات کشاورزی؛</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ضعف توسعه روش‌های آبیاری نوین و فشار بر منابع آب.</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649428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Content Placeholder 2"/>
          <p:cNvSpPr txBox="1">
            <a:spLocks/>
          </p:cNvSpPr>
          <p:nvPr/>
        </p:nvSpPr>
        <p:spPr>
          <a:xfrm>
            <a:off x="5184054" y="906463"/>
            <a:ext cx="3810722" cy="4841194"/>
          </a:xfrm>
          <a:prstGeom prst="rect">
            <a:avLst/>
          </a:prstGeom>
          <a:ln w="12700" cap="flat" cmpd="sng" algn="ctr">
            <a:solidFill>
              <a:schemeClr val="tx2">
                <a:lumMod val="50000"/>
              </a:schemeClr>
            </a:solidFill>
            <a:prstDash val="solid"/>
            <a:miter lim="800000"/>
          </a:ln>
        </p:spPr>
        <p:style>
          <a:lnRef idx="2">
            <a:schemeClr val="dk1"/>
          </a:lnRef>
          <a:fillRef idx="1">
            <a:schemeClr val="lt1"/>
          </a:fillRef>
          <a:effectRef idx="0">
            <a:schemeClr val="dk1"/>
          </a:effectRef>
          <a:fontRef idx="minor">
            <a:schemeClr val="dk1"/>
          </a:fontRef>
        </p:style>
        <p:txBody>
          <a:bodyPr>
            <a:noAutofit/>
          </a:bodyPr>
          <a:lstStyle>
            <a:lvl1pPr marL="342900" indent="-342900" algn="l" rtl="0" eaLnBrk="1" fontAlgn="base" hangingPunct="1">
              <a:spcBef>
                <a:spcPct val="20000"/>
              </a:spcBef>
              <a:spcAft>
                <a:spcPct val="0"/>
              </a:spcAft>
              <a:buSzPct val="90000"/>
              <a:buBlip>
                <a:blip r:embed="rId2"/>
              </a:buBlip>
              <a:defRPr sz="3200" kern="1200">
                <a:solidFill>
                  <a:schemeClr val="dk1"/>
                </a:solidFill>
                <a:latin typeface="+mn-lt"/>
                <a:ea typeface="+mn-ea"/>
                <a:cs typeface="+mn-cs"/>
              </a:defRPr>
            </a:lvl1pPr>
            <a:lvl2pPr marL="742950" indent="-285750" algn="l" rtl="0" eaLnBrk="1" fontAlgn="base" hangingPunct="1">
              <a:spcBef>
                <a:spcPct val="20000"/>
              </a:spcBef>
              <a:spcAft>
                <a:spcPct val="0"/>
              </a:spcAft>
              <a:buSzPct val="80000"/>
              <a:buBlip>
                <a:blip r:embed="rId3"/>
              </a:buBlip>
              <a:defRPr sz="2800" kern="1200">
                <a:solidFill>
                  <a:schemeClr val="dk1"/>
                </a:solidFill>
                <a:latin typeface="+mn-lt"/>
                <a:ea typeface="+mn-ea"/>
                <a:cs typeface="+mn-cs"/>
              </a:defRPr>
            </a:lvl2pPr>
            <a:lvl3pPr marL="1143000" indent="-228600" algn="l" rtl="0" eaLnBrk="1" fontAlgn="base" hangingPunct="1">
              <a:spcBef>
                <a:spcPct val="20000"/>
              </a:spcBef>
              <a:spcAft>
                <a:spcPct val="0"/>
              </a:spcAft>
              <a:buSzPct val="70000"/>
              <a:buBlip>
                <a:blip r:embed="rId4"/>
              </a:buBlip>
              <a:defRPr sz="2400" kern="1200">
                <a:solidFill>
                  <a:schemeClr val="dk1"/>
                </a:solidFill>
                <a:latin typeface="+mn-lt"/>
                <a:ea typeface="+mn-ea"/>
                <a:cs typeface="+mn-cs"/>
              </a:defRPr>
            </a:lvl3pPr>
            <a:lvl4pPr marL="1600200" indent="-228600" algn="l" rtl="0" eaLnBrk="1" fontAlgn="base" hangingPunct="1">
              <a:spcBef>
                <a:spcPct val="20000"/>
              </a:spcBef>
              <a:spcAft>
                <a:spcPct val="0"/>
              </a:spcAft>
              <a:buSzPct val="70000"/>
              <a:buBlip>
                <a:blip r:embed="rId5"/>
              </a:buBlip>
              <a:defRPr sz="2000" kern="1200">
                <a:solidFill>
                  <a:schemeClr val="dk1"/>
                </a:solidFill>
                <a:latin typeface="+mn-lt"/>
                <a:ea typeface="+mn-ea"/>
                <a:cs typeface="+mn-cs"/>
              </a:defRPr>
            </a:lvl4pPr>
            <a:lvl5pPr marL="2057400" indent="-228600" algn="l" rtl="0" eaLnBrk="1" fontAlgn="base" hangingPunct="1">
              <a:spcBef>
                <a:spcPct val="20000"/>
              </a:spcBef>
              <a:spcAft>
                <a:spcPct val="0"/>
              </a:spcAft>
              <a:buSzPct val="70000"/>
              <a:buBlip>
                <a:blip r:embed="rId6"/>
              </a:buBlip>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rtl="1">
              <a:buClr>
                <a:schemeClr val="accent6">
                  <a:lumMod val="75000"/>
                </a:schemeClr>
              </a:buClr>
              <a:buFont typeface="Wingdings" panose="05000000000000000000" pitchFamily="2" charset="2"/>
              <a:buChar char="q"/>
              <a:defRPr/>
            </a:pPr>
            <a:r>
              <a:rPr lang="fa-IR" sz="2000" smtClean="0">
                <a:cs typeface="B Nazanin" panose="00000400000000000000" pitchFamily="2" charset="-78"/>
              </a:rPr>
              <a:t>برنامه توسعه اقتصادی، اشتغالزایی و طرح توسعه پایدار منظومه‌های روستایی، طرحی است که به منظور ایجاد اشتغال، توسعة یکپارچه، هماهنگ، فراگیر و پایدار سکونتگاههای روستایی از طریق انتظام فضایی منظومه در قالب شبکه های محلی و ناحیه ای و با تاکید بر روابط و پیوندهای روستایی-شهری تدوین شده است. </a:t>
            </a:r>
          </a:p>
          <a:p>
            <a:pPr algn="just" rtl="1">
              <a:buClr>
                <a:schemeClr val="accent6">
                  <a:lumMod val="75000"/>
                </a:schemeClr>
              </a:buClr>
              <a:buFont typeface="Wingdings" panose="05000000000000000000" pitchFamily="2" charset="2"/>
              <a:buChar char="q"/>
              <a:defRPr/>
            </a:pPr>
            <a:r>
              <a:rPr lang="fa-IR" sz="2000" smtClean="0">
                <a:cs typeface="B Nazanin" panose="00000400000000000000" pitchFamily="2" charset="-78"/>
              </a:rPr>
              <a:t>محتوای این طرح بر ترغیب حکمروایی محلی از طریق مشارکت مردمی و تقویت فعالیتها، روابط و مناسبات کارآمد اجتماعی-اقتصادی واحدهای سکونتگاهی منظومه، هم به لحاظ درونی و بین سکونتگاهی و هم از نظر برونی و بین منظومه ای تاکید می‌ورزد.</a:t>
            </a:r>
            <a:endParaRPr lang="en-US" sz="1200" dirty="0"/>
          </a:p>
        </p:txBody>
      </p:sp>
      <p:sp>
        <p:nvSpPr>
          <p:cNvPr id="5" name="Rectangle 4"/>
          <p:cNvSpPr/>
          <p:nvPr/>
        </p:nvSpPr>
        <p:spPr>
          <a:xfrm>
            <a:off x="311307" y="907139"/>
            <a:ext cx="4872746" cy="762388"/>
          </a:xfrm>
          <a:prstGeom prst="rect">
            <a:avLst/>
          </a:prstGeom>
        </p:spPr>
        <p:txBody>
          <a:bodyPr>
            <a:spAutoFit/>
          </a:bodyPr>
          <a:lstStyle/>
          <a:p>
            <a:pPr algn="ctr" rtl="1">
              <a:defRPr/>
            </a:pPr>
            <a:r>
              <a:rPr lang="fa-IR" sz="2177" b="1" dirty="0">
                <a:ln w="1905"/>
                <a:solidFill>
                  <a:srgbClr val="95651F"/>
                </a:solidFill>
                <a:effectLst>
                  <a:innerShdw blurRad="69850" dist="43180" dir="5400000">
                    <a:srgbClr val="000000">
                      <a:alpha val="65000"/>
                    </a:srgbClr>
                  </a:innerShdw>
                </a:effectLst>
                <a:cs typeface="B Titr" panose="00000700000000000000" pitchFamily="2" charset="-78"/>
              </a:rPr>
              <a:t>برنامه توسعه اقتصادی، اشتغالزایی و توسعه پایدار منظومه روستایی</a:t>
            </a:r>
            <a:endParaRPr lang="en-US" sz="2177" b="1" dirty="0">
              <a:ln w="1905"/>
              <a:solidFill>
                <a:srgbClr val="95651F"/>
              </a:solidFill>
              <a:effectLst>
                <a:innerShdw blurRad="69850" dist="43180" dir="5400000">
                  <a:srgbClr val="000000">
                    <a:alpha val="65000"/>
                  </a:srgbClr>
                </a:innerShdw>
              </a:effectLst>
              <a:cs typeface="B Titr" panose="00000700000000000000" pitchFamily="2" charset="-78"/>
            </a:endParaRPr>
          </a:p>
        </p:txBody>
      </p:sp>
      <p:pic>
        <p:nvPicPr>
          <p:cNvPr id="6" name="Picture 3"/>
          <p:cNvPicPr>
            <a:picLocks noChangeAspect="1"/>
          </p:cNvPicPr>
          <p:nvPr/>
        </p:nvPicPr>
        <p:blipFill>
          <a:blip r:embed="rId7">
            <a:extLst>
              <a:ext uri="{28A0092B-C50C-407E-A947-70E740481C1C}">
                <a14:useLocalDpi xmlns:a14="http://schemas.microsoft.com/office/drawing/2010/main" val="0"/>
              </a:ext>
            </a:extLst>
          </a:blip>
          <a:srcRect l="6647" t="10695" r="6844" b="17297"/>
          <a:stretch>
            <a:fillRect/>
          </a:stretch>
        </p:blipFill>
        <p:spPr bwMode="auto">
          <a:xfrm>
            <a:off x="163230" y="1817007"/>
            <a:ext cx="4844199"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93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6790813" y="901926"/>
            <a:ext cx="2032929"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کالبدی-فضایی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5971679" y="175334"/>
            <a:ext cx="2852063"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محدودیت‌ها و تنگناها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Rectangle 6"/>
          <p:cNvSpPr/>
          <p:nvPr/>
        </p:nvSpPr>
        <p:spPr>
          <a:xfrm>
            <a:off x="495300" y="1496826"/>
            <a:ext cx="8083346" cy="2627964"/>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مشکل آب شرب در اکثر روستاها؛</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en-US" sz="1400" b="1" dirty="0">
                <a:latin typeface="B Nazanin" panose="00000400000000000000" pitchFamily="2" charset="-78"/>
                <a:ea typeface="Calibri" panose="020F0502020204030204" pitchFamily="34" charset="0"/>
                <a:cs typeface="B Nazanin" panose="00000400000000000000" pitchFamily="2" charset="-78"/>
              </a:rPr>
              <a:t> </a:t>
            </a:r>
            <a:r>
              <a:rPr lang="fa-IR" sz="1400" b="1" dirty="0">
                <a:latin typeface="B Nazanin" panose="00000400000000000000" pitchFamily="2" charset="-78"/>
                <a:ea typeface="Calibri" panose="020F0502020204030204" pitchFamily="34" charset="0"/>
                <a:cs typeface="B Nazanin" panose="00000400000000000000" pitchFamily="2" charset="-78"/>
              </a:rPr>
              <a:t>بهره‌برداری از آب شرب برای آبیاری باغچه‌ها؛</a:t>
            </a:r>
            <a:endParaRPr lang="en-US" sz="14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ساخته و ساز بدون ضابطه، غیرمجاز در مزراع زراعی؛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عدم دسترسی به گاز لوله‌کشی در برخی از روستاها بویژه در دهستان غنی بیگلو چایپاره پایین؛</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محرومیت بالای دهستان غنی بیگلو و چایپاره پایین در بخش؛</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عدم اعتدال فضایی در توزیع خدمات در سطح بخش؛</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کمبود امکانات خدماتی و رفاهی در بخش؛</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نبود خدمات بهداشتی و درمانی  و رفاهی و کمبود  آب آشامیدنی برای عشایر در ییلاقات همچون ییلاقات ملک اولن،موسونلو، و زیداله اولن،شیرین خان بلاغی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 مناسب نبودن راه ارتباطی ییلاقی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ضعف آنتن دهی اینترنت و موبایل. </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84889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5" name="Rectangle 4"/>
          <p:cNvSpPr/>
          <p:nvPr/>
        </p:nvSpPr>
        <p:spPr>
          <a:xfrm>
            <a:off x="7226942" y="1169082"/>
            <a:ext cx="1447832"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گردشگری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5977157" y="240648"/>
            <a:ext cx="2852063"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محدودیت‌ها و تنگناها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Rectangle 6"/>
          <p:cNvSpPr/>
          <p:nvPr/>
        </p:nvSpPr>
        <p:spPr>
          <a:xfrm>
            <a:off x="294968" y="1836342"/>
            <a:ext cx="8234516" cy="2658035"/>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کمبود تأسیسات خدماتی- رفاهی در محور گردشگری عبوری درجه 1؛</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ضعف در اطلاع رسانی، نصب تابلو برای معرفی روستا ها و مکان های گردشگری،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ضعف خدمات رفاهی و  بهداشتی در روستاهای هدف گرشگری همچون قره اوغلانلو و شکورچی؛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نبود بازارچه‌ها برای عرضة محصولات و صنایع دستی بخش؛</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مشکلات مربوط به اعطای تسهیلات بانکی به سرمایه‌گذاران بخش گردشگری؛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قدیمی بودن تأسیسات گردشگری همچون رستوران‌های  مجتمع گردشگری بویژه در محورارتباطی زنجان- تبریز؛</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spcAft>
                <a:spcPts val="0"/>
              </a:spcAft>
              <a:buFont typeface="Wingdings" panose="05000000000000000000" pitchFamily="2" charset="2"/>
              <a:buChar char=""/>
            </a:pPr>
            <a:r>
              <a:rPr lang="fa-IR" sz="1600" b="1" dirty="0">
                <a:cs typeface="B Nazanin" panose="00000400000000000000" pitchFamily="2" charset="-78"/>
              </a:rPr>
              <a:t>سطح پایین دانش تخصصی روستاییان در خصوص اقتصاد مبتنی بر گردشگری ناشی ازضعف برگزاری دوره‌های آموزشی در این خصوص</a:t>
            </a:r>
            <a:endParaRPr lang="en-US" sz="1600" b="1" dirty="0"/>
          </a:p>
          <a:p>
            <a:pPr marL="342900" lvl="0" indent="-342900" algn="just" rtl="1">
              <a:spcAft>
                <a:spcPts val="0"/>
              </a:spcAft>
              <a:buFont typeface="Wingdings" panose="05000000000000000000" pitchFamily="2" charset="2"/>
              <a:buChar char=""/>
            </a:pPr>
            <a:r>
              <a:rPr lang="fa-IR" sz="1600" b="1" dirty="0">
                <a:cs typeface="B Nazanin" panose="00000400000000000000" pitchFamily="2" charset="-78"/>
              </a:rPr>
              <a:t>علیرغم وجود توان‌ها و ظرفیتهای بالای گردشگری، میزان خدمات موجود فراغتی در سطح قابل قبولی ارزیابی نمی‌شود.</a:t>
            </a:r>
            <a:endParaRPr lang="en-US" sz="1600" b="1" dirty="0">
              <a:effectLst/>
            </a:endParaRPr>
          </a:p>
        </p:txBody>
      </p:sp>
    </p:spTree>
    <p:extLst>
      <p:ext uri="{BB962C8B-B14F-4D97-AF65-F5344CB8AC3E}">
        <p14:creationId xmlns:p14="http://schemas.microsoft.com/office/powerpoint/2010/main" val="2741292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4814247" y="202179"/>
            <a:ext cx="4083169"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ساختار و سازمان فضایی موجود </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353961" y="725399"/>
            <a:ext cx="8318091" cy="5371393"/>
          </a:xfrm>
          <a:prstGeom prst="rect">
            <a:avLst/>
          </a:prstGeom>
        </p:spPr>
      </p:pic>
    </p:spTree>
    <p:extLst>
      <p:ext uri="{BB962C8B-B14F-4D97-AF65-F5344CB8AC3E}">
        <p14:creationId xmlns:p14="http://schemas.microsoft.com/office/powerpoint/2010/main" val="301901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5295582" y="167045"/>
            <a:ext cx="3801041"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سازمان فضایی بخش </a:t>
            </a:r>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زنجانرود</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332043" y="766465"/>
            <a:ext cx="8416412" cy="5406527"/>
          </a:xfrm>
          <a:prstGeom prst="rect">
            <a:avLst/>
          </a:prstGeom>
          <a:ln>
            <a:solidFill>
              <a:schemeClr val="tx1"/>
            </a:solidFill>
          </a:ln>
        </p:spPr>
      </p:pic>
    </p:spTree>
    <p:extLst>
      <p:ext uri="{BB962C8B-B14F-4D97-AF65-F5344CB8AC3E}">
        <p14:creationId xmlns:p14="http://schemas.microsoft.com/office/powerpoint/2010/main" val="3559249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4365979" y="203745"/>
            <a:ext cx="4463081"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تصویر کلان توسعه روستاهای بخش</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265471" y="1464084"/>
            <a:ext cx="8391832" cy="1673150"/>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بهره‌برداری پایدار از منابع طبیعی با توجه به ظرفیت منطقه؛ </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ارتقای جایگاه اقتصادی منطقه با تکمیل زنجیرة ارزش محصولات عمده کشاورزی؛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توسعة صنعت گردشگری پایدار بخش زنجانرود شهرستان زنجان؛</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توسعة کالبدی و ارتباطی در سطح منطقه و در ارتباط با درون و بیرون منطقة توانمندسازی همه ‌جانبة اجتماعات روستایی و مشارکت مردم در توسعه منطقه؛</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کاهش محرومیت در روستاهای بخش و حمایت از اقشار نیازمند.</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7305886" y="868348"/>
            <a:ext cx="1523174"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اهداف کلی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706677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7195567" y="939879"/>
            <a:ext cx="1574470"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اهداف کمی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4415141" y="144751"/>
            <a:ext cx="4463081"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تصویر کلان توسعه روستاهای بخش</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Rectangle 6"/>
          <p:cNvSpPr/>
          <p:nvPr/>
        </p:nvSpPr>
        <p:spPr>
          <a:xfrm>
            <a:off x="473990" y="1463099"/>
            <a:ext cx="8264013" cy="2627964"/>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مدیریت بهینة منابع طبیعی؛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حفاظت از تنوع زیستی بخش زنجانرود شهرستان زنجان؛</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رشد و توسعة صنعت گردشگری پایدار؛</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توسعة بخش کشاورزی؛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توسعة صنعت با رویکرد صنایع تبدیلی و تکمیلی؛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افزایش منابع درآمدی پایدار روستائیان با تکیه بر ظرفیت منابع بخش؛</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ظرفیت سازی برای دسترسی به فرصت‌ها و صنایع جهت ارتقای سطح زندگی اقشار آسیب‌پذیر روستایی (فقیران، زنان و جوانان)؛</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توسعه و گسترش مشارکت همه جانبة مردم و نهادهای محلی؛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تعیین نقش پذیری سکونتگاه‌ها در سازمان فضایی بخش زنجانرود شهرستان زنجان؛</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انتظام فضایی شبکه‎ای بخش هماهنگ با بخش‌های مجاور؛</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ارتقای همه جانبه کیفیت زندگی بخش زنجانرود شهرستان زنجان</a:t>
            </a:r>
            <a:r>
              <a:rPr lang="fa-IR" sz="1400" b="1" dirty="0" smtClean="0">
                <a:latin typeface="Calibri" panose="020F0502020204030204" pitchFamily="34" charset="0"/>
                <a:ea typeface="Calibri" panose="020F0502020204030204" pitchFamily="34" charset="0"/>
                <a:cs typeface="B Nazanin" panose="00000400000000000000" pitchFamily="2" charset="-78"/>
              </a:rPr>
              <a:t>.</a:t>
            </a:r>
            <a:endParaRPr lang="en-US" sz="1400" b="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45292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6444344" y="1369368"/>
            <a:ext cx="2437902" cy="1384995"/>
          </a:xfrm>
          <a:prstGeom prst="rect">
            <a:avLst/>
          </a:prstGeom>
        </p:spPr>
        <p:txBody>
          <a:bodyPr wrap="square">
            <a:spAutoFit/>
          </a:bodyPr>
          <a:lstStyle/>
          <a:p>
            <a:pPr algn="just" rtl="1"/>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اهداف کمی بخش بر حسب سرفصل‌های کلی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pic>
        <p:nvPicPr>
          <p:cNvPr id="6" name="Picture 5"/>
          <p:cNvPicPr>
            <a:picLocks noChangeAspect="1"/>
          </p:cNvPicPr>
          <p:nvPr/>
        </p:nvPicPr>
        <p:blipFill>
          <a:blip r:embed="rId2"/>
          <a:stretch>
            <a:fillRect/>
          </a:stretch>
        </p:blipFill>
        <p:spPr>
          <a:xfrm>
            <a:off x="186076" y="201578"/>
            <a:ext cx="6359443" cy="5963478"/>
          </a:xfrm>
          <a:prstGeom prst="rect">
            <a:avLst/>
          </a:prstGeom>
        </p:spPr>
      </p:pic>
    </p:spTree>
    <p:extLst>
      <p:ext uri="{BB962C8B-B14F-4D97-AF65-F5344CB8AC3E}">
        <p14:creationId xmlns:p14="http://schemas.microsoft.com/office/powerpoint/2010/main" val="4227442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495300" y="121769"/>
            <a:ext cx="8137072" cy="553357"/>
          </a:xfrm>
          <a:prstGeom prst="rect">
            <a:avLst/>
          </a:prstGeom>
        </p:spPr>
        <p:txBody>
          <a:bodyPr wrap="square">
            <a:spAutoFit/>
          </a:bodyPr>
          <a:lstStyle/>
          <a:p>
            <a:pPr marL="0" marR="0" algn="justLow" rtl="1">
              <a:lnSpc>
                <a:spcPct val="107000"/>
              </a:lnSpc>
              <a:spcBef>
                <a:spcPts val="0"/>
              </a:spcBef>
              <a:spcAft>
                <a:spcPts val="0"/>
              </a:spcAft>
            </a:pPr>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مهمترین پیش نیازها برای دستیابی به توسعة پایدار </a:t>
            </a:r>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روستایی</a:t>
            </a:r>
            <a:endParaRPr lang="en-US"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495300" y="1256981"/>
            <a:ext cx="7762568" cy="2463560"/>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آموزش روستاییان در زمینه کار آفرینی و اشتغالزایی </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ارتقای زیرساخت‌های اجتماعی- انسانی</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بالابردن سطح آگاهی، نوآوری در کاربرد نهادهای تولید و خدمات پشتیبان تولید</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ظرفیت‌سازی برای دسترسی به فرصت‌ها و صنایع جهت ارتقای سطح زندگی اقشار آسیب‌پذیر روستایی (فقیران، زنان و جوانان)</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توسعه و گسترش مشارکت همه جانبه مردم و نهادهای محلی</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تعیین نقش پذیری سکونتگاه‌ها در سازمان فضایی بخش زنجانرود شهرستان زنجان</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انتظام فضایی شبکه‎ای بخش، هماهنگ با بخش‌های مجاور</a:t>
            </a:r>
            <a:endParaRPr lang="en-US" sz="1600" b="1" dirty="0">
              <a:latin typeface="Calibri" panose="020F0502020204030204" pitchFamily="34" charset="0"/>
              <a:ea typeface="Calibri" panose="020F0502020204030204" pitchFamily="34" charset="0"/>
              <a:cs typeface="B Nazanin" panose="00000400000000000000" pitchFamily="2" charset="-78"/>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ارتقای همه جانبه کیفیت زندگی بخش زنجانرود شهرستان زنجان </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22743341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7783783" y="132885"/>
            <a:ext cx="1252266"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راهبردها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8" name="Rectangle 7"/>
          <p:cNvSpPr/>
          <p:nvPr/>
        </p:nvSpPr>
        <p:spPr>
          <a:xfrm>
            <a:off x="6999114" y="1318923"/>
            <a:ext cx="1236236"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اقتصادی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9" name="Rectangle 8"/>
          <p:cNvSpPr/>
          <p:nvPr/>
        </p:nvSpPr>
        <p:spPr>
          <a:xfrm>
            <a:off x="7176438" y="3453036"/>
            <a:ext cx="1249060" cy="523220"/>
          </a:xfrm>
          <a:prstGeom prst="rect">
            <a:avLst/>
          </a:prstGeom>
        </p:spPr>
        <p:txBody>
          <a:bodyPr wrap="none">
            <a:spAutoFit/>
          </a:bodyPr>
          <a:lstStyle/>
          <a:p>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اجتماعی</a:t>
            </a:r>
            <a:endParaRPr lang="fa-IR" sz="2800" dirty="0"/>
          </a:p>
        </p:txBody>
      </p:sp>
      <p:sp>
        <p:nvSpPr>
          <p:cNvPr id="10" name="Right Brace 9"/>
          <p:cNvSpPr/>
          <p:nvPr/>
        </p:nvSpPr>
        <p:spPr bwMode="auto">
          <a:xfrm>
            <a:off x="6447756" y="835741"/>
            <a:ext cx="354263" cy="1632155"/>
          </a:xfrm>
          <a:prstGeom prst="rightBrace">
            <a:avLst>
              <a:gd name="adj1" fmla="val 69392"/>
              <a:gd name="adj2" fmla="val 50000"/>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11" name="Right Brace 10"/>
          <p:cNvSpPr/>
          <p:nvPr/>
        </p:nvSpPr>
        <p:spPr bwMode="auto">
          <a:xfrm>
            <a:off x="6447756" y="2616309"/>
            <a:ext cx="483987" cy="2476801"/>
          </a:xfrm>
          <a:prstGeom prst="rightBrace">
            <a:avLst>
              <a:gd name="adj1" fmla="val 42869"/>
              <a:gd name="adj2" fmla="val 50000"/>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5" name="Rectangle 4"/>
          <p:cNvSpPr/>
          <p:nvPr/>
        </p:nvSpPr>
        <p:spPr>
          <a:xfrm>
            <a:off x="373626" y="922569"/>
            <a:ext cx="6074130" cy="1437173"/>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بهبود روش‌های تولید به منظور توسعة کمی ‌و کیفی محصولات کشاورزی؛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توسعة فعالیت‌های دامداری، پرورش طیور و آبزی؛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توسعة صنایع و کارگاه‌های تبدیلی بخش کشاورزی؛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اشتغال پایدار روستاییان با تکیه بر بخش کشاورزی؛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توسعه دام‌های اصلاح نژاد شده.</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p:cNvSpPr/>
          <p:nvPr/>
        </p:nvSpPr>
        <p:spPr>
          <a:xfrm>
            <a:off x="345665" y="2754664"/>
            <a:ext cx="6130051" cy="2200089"/>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تقویت فرآیندهای توسعه مشارکتی و شبکه‎های نهادی برای انسجام بخشی به فعالیت‌های اجتماعی-اقتصادی جوانان- زنان- فقیران؛</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تقویت و گسترش برنامه‎های حمایتی و تأمین اجتماعی روستاییان؛</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تقویت و گسترش پوشش شبکة بهداشت و درمان روستاییان؛</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توسعة سطح دانش و مهارت روستاییان؛</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دخالت دادن مردم در فرآیند تصمیم سازی و تصمیم‌گیری؛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استفاده از ظرفیت نهادهای مشارکتی موجود در بخش؛</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زمینه سازی تعامل بین نهادها و مردم.</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210322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5823857" y="991141"/>
            <a:ext cx="2928257" cy="2200539"/>
          </a:xfrm>
          <a:prstGeom prst="rect">
            <a:avLst/>
          </a:prstGeom>
        </p:spPr>
        <p:txBody>
          <a:bodyPr wrap="square">
            <a:spAutoFit/>
          </a:bodyPr>
          <a:lstStyle/>
          <a:p>
            <a:pPr marL="0" marR="0" algn="r" rtl="1">
              <a:lnSpc>
                <a:spcPct val="107000"/>
              </a:lnSpc>
              <a:spcBef>
                <a:spcPts val="0"/>
              </a:spcBef>
              <a:spcAft>
                <a:spcPts val="800"/>
              </a:spcAft>
            </a:pPr>
            <a:endParaRPr lang="fa-IR" b="1" dirty="0" smtClean="0">
              <a:latin typeface="Calibri" panose="020F0502020204030204" pitchFamily="34" charset="0"/>
              <a:ea typeface="Calibri" panose="020F0502020204030204" pitchFamily="34" charset="0"/>
              <a:cs typeface="B Nazanin" panose="00000400000000000000" pitchFamily="2" charset="-78"/>
            </a:endParaRPr>
          </a:p>
          <a:p>
            <a:pPr marL="0" marR="0" algn="r" rtl="1">
              <a:lnSpc>
                <a:spcPct val="107000"/>
              </a:lnSpc>
              <a:spcBef>
                <a:spcPts val="0"/>
              </a:spcBef>
              <a:spcAft>
                <a:spcPts val="800"/>
              </a:spcAft>
            </a:pPr>
            <a:endParaRPr lang="fa-IR" sz="2000" dirty="0" smtClean="0">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endParaRPr lang="fa-IR" sz="2000" dirty="0">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endParaRPr lang="en-US" sz="2000" dirty="0">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endParaRPr lang="en-US" sz="2000" dirty="0">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7201653" y="1507288"/>
            <a:ext cx="1702709" cy="487506"/>
          </a:xfrm>
          <a:prstGeom prst="rect">
            <a:avLst/>
          </a:prstGeom>
        </p:spPr>
        <p:txBody>
          <a:bodyPr wrap="none">
            <a:spAutoFit/>
          </a:bodyPr>
          <a:lstStyle/>
          <a:p>
            <a:pPr marL="0" marR="0" algn="r" rtl="1">
              <a:lnSpc>
                <a:spcPct val="107000"/>
              </a:lnSpc>
              <a:spcBef>
                <a:spcPts val="0"/>
              </a:spcBef>
              <a:spcAft>
                <a:spcPts val="800"/>
              </a:spcAft>
            </a:pPr>
            <a:r>
              <a:rPr lang="ar-SA"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زیست محیطی</a:t>
            </a:r>
            <a:endParaRPr lang="en-US"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7205099" y="3399429"/>
            <a:ext cx="1830950" cy="487506"/>
          </a:xfrm>
          <a:prstGeom prst="rect">
            <a:avLst/>
          </a:prstGeom>
        </p:spPr>
        <p:txBody>
          <a:bodyPr wrap="none">
            <a:spAutoFit/>
          </a:bodyPr>
          <a:lstStyle/>
          <a:p>
            <a:pPr marL="0" marR="0" algn="r" rtl="1">
              <a:lnSpc>
                <a:spcPct val="107000"/>
              </a:lnSpc>
              <a:spcBef>
                <a:spcPts val="0"/>
              </a:spcBef>
              <a:spcAft>
                <a:spcPts val="800"/>
              </a:spcAft>
            </a:pPr>
            <a:r>
              <a:rPr lang="ar-SA"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کالبدی- فضایی</a:t>
            </a:r>
            <a:endParaRPr lang="en-US"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Rectangle 6"/>
          <p:cNvSpPr/>
          <p:nvPr/>
        </p:nvSpPr>
        <p:spPr>
          <a:xfrm>
            <a:off x="7329565" y="5121291"/>
            <a:ext cx="1265090" cy="487506"/>
          </a:xfrm>
          <a:prstGeom prst="rect">
            <a:avLst/>
          </a:prstGeom>
        </p:spPr>
        <p:txBody>
          <a:bodyPr wrap="none">
            <a:spAutoFit/>
          </a:bodyPr>
          <a:lstStyle/>
          <a:p>
            <a:pPr marL="0" marR="0" algn="r" rtl="1">
              <a:lnSpc>
                <a:spcPct val="107000"/>
              </a:lnSpc>
              <a:spcBef>
                <a:spcPts val="0"/>
              </a:spcBef>
              <a:spcAft>
                <a:spcPts val="800"/>
              </a:spcAft>
            </a:pPr>
            <a:r>
              <a:rPr lang="ar-SA"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گردشگری</a:t>
            </a:r>
            <a:endParaRPr lang="en-US"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11" name="Rectangle 10"/>
          <p:cNvSpPr/>
          <p:nvPr/>
        </p:nvSpPr>
        <p:spPr>
          <a:xfrm>
            <a:off x="7738787" y="131098"/>
            <a:ext cx="1252266"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راهبردها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13" name="Right Brace 12"/>
          <p:cNvSpPr/>
          <p:nvPr/>
        </p:nvSpPr>
        <p:spPr bwMode="auto">
          <a:xfrm>
            <a:off x="6697887" y="1079982"/>
            <a:ext cx="354263" cy="1580631"/>
          </a:xfrm>
          <a:prstGeom prst="rightBrace">
            <a:avLst>
              <a:gd name="adj1" fmla="val 66617"/>
              <a:gd name="adj2" fmla="val 50000"/>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14" name="Right Brace 13"/>
          <p:cNvSpPr/>
          <p:nvPr/>
        </p:nvSpPr>
        <p:spPr bwMode="auto">
          <a:xfrm>
            <a:off x="6680868" y="2897404"/>
            <a:ext cx="354263" cy="1674358"/>
          </a:xfrm>
          <a:prstGeom prst="rightBrace">
            <a:avLst>
              <a:gd name="adj1" fmla="val 58291"/>
              <a:gd name="adj2" fmla="val 50000"/>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15" name="Right Brace 14"/>
          <p:cNvSpPr/>
          <p:nvPr/>
        </p:nvSpPr>
        <p:spPr bwMode="auto">
          <a:xfrm>
            <a:off x="6661851" y="4808553"/>
            <a:ext cx="354263" cy="1336765"/>
          </a:xfrm>
          <a:prstGeom prst="rightBrace">
            <a:avLst>
              <a:gd name="adj1" fmla="val 63842"/>
              <a:gd name="adj2" fmla="val 50000"/>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12" name="Rectangle 11"/>
          <p:cNvSpPr/>
          <p:nvPr/>
        </p:nvSpPr>
        <p:spPr>
          <a:xfrm>
            <a:off x="2286000" y="1406972"/>
            <a:ext cx="4572000" cy="344069"/>
          </a:xfrm>
          <a:prstGeom prst="rect">
            <a:avLst/>
          </a:prstGeom>
        </p:spPr>
        <p:txBody>
          <a:bodyPr>
            <a:spAutoFit/>
          </a:bodyPr>
          <a:lstStyle/>
          <a:p>
            <a:pPr marL="342900" lvl="0" indent="-342900" algn="just" rtl="1">
              <a:lnSpc>
                <a:spcPct val="107000"/>
              </a:lnSpc>
              <a:spcAft>
                <a:spcPts val="0"/>
              </a:spcAft>
              <a:buFont typeface="Wingdings" panose="05000000000000000000" pitchFamily="2" charset="2"/>
              <a:buChar char=""/>
            </a:pP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6" name="Rectangle 15"/>
          <p:cNvSpPr/>
          <p:nvPr/>
        </p:nvSpPr>
        <p:spPr>
          <a:xfrm>
            <a:off x="532784" y="1106316"/>
            <a:ext cx="6015600" cy="1409681"/>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مدیریت بهره‌برداری از منابع آبی منظومه (سطحی و زیرزمینی)؛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مدیریت و طراحی برنامه‎های مناسب برای مقابله با مخاطرات طبیعی؛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مدیریت بهداشت محیط (مواد زاید و سیستم فاضلاب)؛</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محدود نمودن استفاده از سموم و کودهای شیمیایی در کشاورزی؛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شناسایی گونه‌های گیاهی و جانوری و حفاظت از آنها.</a:t>
            </a:r>
            <a:endParaRPr lang="en-US" sz="1600" b="1" dirty="0">
              <a:latin typeface="Calibri" panose="020F0502020204030204" pitchFamily="34" charset="0"/>
              <a:ea typeface="Calibri" panose="020F0502020204030204" pitchFamily="34" charset="0"/>
              <a:cs typeface="Arial" panose="020B0604020202020204" pitchFamily="34" charset="0"/>
            </a:endParaRPr>
          </a:p>
        </p:txBody>
      </p:sp>
      <p:sp>
        <p:nvSpPr>
          <p:cNvPr id="17" name="Rectangle 16"/>
          <p:cNvSpPr/>
          <p:nvPr/>
        </p:nvSpPr>
        <p:spPr>
          <a:xfrm>
            <a:off x="526309" y="3029742"/>
            <a:ext cx="6015600" cy="1409681"/>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ایجاد توازن در سازمان فضایی بخش؛</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تأکید بر ایجاد روابط و پیوند میان سکونتگاه‌های همپیوند؛</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توسعة تأسیسات زیربنایی و زیرساخت‌های ارتباطی؛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توسعة خدمات آموزشی، بهداشتی، درمانی، فرهنگی و ورزشی سکونتگاه‌ها؛</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تأمین ایمنی و امنیت سکونتگاه‌ها.</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Rectangle 17"/>
          <p:cNvSpPr/>
          <p:nvPr/>
        </p:nvSpPr>
        <p:spPr>
          <a:xfrm>
            <a:off x="532784" y="4895233"/>
            <a:ext cx="6009125" cy="1146211"/>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توسعة گردشگری بومی ‌در بخش؛</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توسعة توریسم تاریخی و مذهبی منظومه؛</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توسعة گردشگری روستایی </a:t>
            </a:r>
            <a:r>
              <a:rPr lang="fa-IR" sz="1600" b="1" dirty="0">
                <a:latin typeface="Calibri" panose="020F0502020204030204" pitchFamily="34" charset="0"/>
                <a:ea typeface="Calibri" panose="020F0502020204030204" pitchFamily="34" charset="0"/>
                <a:cs typeface="Sakkal Majalla" panose="02000000000000000000" pitchFamily="2" charset="-78"/>
              </a:rPr>
              <a:t>–</a:t>
            </a:r>
            <a:r>
              <a:rPr lang="fa-IR" sz="1600" b="1" dirty="0">
                <a:latin typeface="Calibri" panose="020F0502020204030204" pitchFamily="34" charset="0"/>
                <a:ea typeface="Calibri" panose="020F0502020204030204" pitchFamily="34" charset="0"/>
                <a:cs typeface="B Nazanin" panose="00000400000000000000" pitchFamily="2" charset="-78"/>
              </a:rPr>
              <a:t> کشاورزی؛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توسعة زیرساخت محورهای گردشگری درون و برون بخش.</a:t>
            </a:r>
            <a:endParaRPr lang="en-US" sz="16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1786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615950" y="968828"/>
            <a:ext cx="7881938" cy="97472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indent="180340" algn="justLow" rtl="1">
              <a:lnSpc>
                <a:spcPct val="130000"/>
              </a:lnSpc>
              <a:tabLst>
                <a:tab pos="2743200" algn="l"/>
              </a:tabLst>
              <a:defRPr/>
            </a:pPr>
            <a:r>
              <a:rPr lang="fa-IR" sz="1500" b="1" dirty="0">
                <a:latin typeface="Calibri" panose="020F0502020204030204" pitchFamily="34" charset="0"/>
                <a:ea typeface="Calibri" panose="020F0502020204030204" pitchFamily="34" charset="0"/>
                <a:cs typeface="B Titr" panose="00000700000000000000" pitchFamily="2" charset="-78"/>
              </a:rPr>
              <a:t>اهداف طرح </a:t>
            </a:r>
          </a:p>
          <a:p>
            <a:pPr indent="180340" algn="justLow" rtl="1">
              <a:lnSpc>
                <a:spcPct val="130000"/>
              </a:lnSpc>
              <a:tabLst>
                <a:tab pos="2743200" algn="l"/>
              </a:tabLst>
              <a:defRPr/>
            </a:pPr>
            <a:r>
              <a:rPr lang="fa-IR" sz="1500" dirty="0">
                <a:latin typeface="Calibri" panose="020F0502020204030204" pitchFamily="34" charset="0"/>
                <a:ea typeface="Calibri" panose="020F0502020204030204" pitchFamily="34" charset="0"/>
                <a:cs typeface="B Nazanin" panose="00000400000000000000" pitchFamily="2" charset="-78"/>
              </a:rPr>
              <a:t>هدف اصلی برنامه توسعه اقتصادی و اشتغالزایی و طرح توسعه پایدار منظومه های روستایی، پیشرفت و آبادانی روستاها </a:t>
            </a:r>
            <a:r>
              <a:rPr lang="ar-SA" sz="1500" dirty="0">
                <a:latin typeface="Calibri" panose="020F0502020204030204" pitchFamily="34" charset="0"/>
                <a:ea typeface="Calibri" panose="020F0502020204030204" pitchFamily="34" charset="0"/>
                <a:cs typeface="B Nazanin" panose="00000400000000000000" pitchFamily="2" charset="-78"/>
              </a:rPr>
              <a:t>مبتنی بر اصول برنامه‌ریزی فضایی توسعه پایدار</a:t>
            </a:r>
            <a:r>
              <a:rPr lang="fa-IR" sz="1500" dirty="0">
                <a:latin typeface="Calibri" panose="020F0502020204030204" pitchFamily="34" charset="0"/>
                <a:ea typeface="Calibri" panose="020F0502020204030204" pitchFamily="34" charset="0"/>
                <a:cs typeface="B Nazanin" panose="00000400000000000000" pitchFamily="2" charset="-78"/>
              </a:rPr>
              <a:t>است.</a:t>
            </a:r>
            <a:endParaRPr lang="en-US" sz="1500" dirty="0">
              <a:latin typeface="Calibri" panose="020F0502020204030204" pitchFamily="34" charset="0"/>
              <a:ea typeface="Calibri" panose="020F0502020204030204" pitchFamily="34" charset="0"/>
              <a:cs typeface="B Nazanin" panose="00000400000000000000" pitchFamily="2" charset="-78"/>
            </a:endParaRPr>
          </a:p>
        </p:txBody>
      </p:sp>
      <p:sp>
        <p:nvSpPr>
          <p:cNvPr id="5" name="Rectangle 4"/>
          <p:cNvSpPr/>
          <p:nvPr/>
        </p:nvSpPr>
        <p:spPr>
          <a:xfrm>
            <a:off x="615950" y="2163536"/>
            <a:ext cx="7881938" cy="344011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indent="180340" algn="justLow" rtl="1">
              <a:lnSpc>
                <a:spcPct val="130000"/>
              </a:lnSpc>
              <a:spcBef>
                <a:spcPts val="600"/>
              </a:spcBef>
              <a:spcAft>
                <a:spcPts val="0"/>
              </a:spcAft>
              <a:tabLst>
                <a:tab pos="2743200" algn="l"/>
              </a:tabLst>
              <a:defRPr/>
            </a:pPr>
            <a:r>
              <a:rPr lang="fa-IR" sz="1600" b="1" dirty="0">
                <a:latin typeface="Calibri" panose="020F0502020204030204" pitchFamily="34" charset="0"/>
                <a:ea typeface="Calibri" panose="020F0502020204030204" pitchFamily="34" charset="0"/>
                <a:cs typeface="B Titr" panose="00000700000000000000" pitchFamily="2" charset="-78"/>
              </a:rPr>
              <a:t>جایگاه طرح </a:t>
            </a:r>
            <a:endParaRPr lang="en-US" sz="1600" dirty="0">
              <a:latin typeface="Calibri" panose="020F0502020204030204" pitchFamily="34" charset="0"/>
              <a:ea typeface="Calibri" panose="020F0502020204030204" pitchFamily="34" charset="0"/>
              <a:cs typeface="Arial" panose="020B0604020202020204" pitchFamily="34" charset="0"/>
            </a:endParaRPr>
          </a:p>
          <a:p>
            <a:pPr indent="180340" algn="justLow" rtl="1">
              <a:lnSpc>
                <a:spcPct val="130000"/>
              </a:lnSpc>
              <a:spcBef>
                <a:spcPts val="600"/>
              </a:spcBef>
              <a:tabLst>
                <a:tab pos="2743200" algn="l"/>
              </a:tabLst>
              <a:defRPr/>
            </a:pPr>
            <a:r>
              <a:rPr lang="fa-IR" sz="1500" dirty="0">
                <a:cs typeface="B Nazanin" panose="00000400000000000000" pitchFamily="2" charset="-78"/>
              </a:rPr>
              <a:t>براساس جزء 1 بند الف ماده 27 قانون برنامه پنجساله ششم جمهوری اسلامی ایران (مصوب 14/12/1395 مجلس شورای اسلامی)، برنامه توسعه اقتصادی و اشتغال زایی در راستای برنامه ریزی منطقه‌ای، تقویت اقتصاد روستایی و توسعه اقتصاد صادرات محور تعریف گردیده است. براین اساس «توسعه اقتصادی و اشتغال زایی روستاهای هدف برنامه» هدف عمده طرح های اشتغالزایی روستایی است.</a:t>
            </a:r>
            <a:endParaRPr lang="en-US" sz="1500" dirty="0">
              <a:cs typeface="B Nazanin" panose="00000400000000000000" pitchFamily="2" charset="-78"/>
            </a:endParaRPr>
          </a:p>
          <a:p>
            <a:pPr indent="180340" algn="justLow" rtl="1">
              <a:lnSpc>
                <a:spcPct val="130000"/>
              </a:lnSpc>
              <a:spcBef>
                <a:spcPts val="600"/>
              </a:spcBef>
              <a:spcAft>
                <a:spcPts val="0"/>
              </a:spcAft>
              <a:tabLst>
                <a:tab pos="2743200" algn="l"/>
              </a:tabLst>
              <a:defRPr/>
            </a:pPr>
            <a:r>
              <a:rPr lang="fa-IR" sz="1500" dirty="0">
                <a:latin typeface="Calibri" panose="020F0502020204030204" pitchFamily="34" charset="0"/>
                <a:ea typeface="Calibri" panose="020F0502020204030204" pitchFamily="34" charset="0"/>
                <a:cs typeface="B Nazanin" panose="00000400000000000000" pitchFamily="2" charset="-78"/>
              </a:rPr>
              <a:t>طرح توسعة پایدار منظومه‌های روستایی بر اساس بند ح مادة 194 قانون برنامة پنجم توسعه، به پیشنهاد بنیاد مسکن انقلاب اسلامی، در چارچوب طرح توسعه و عمران (جامع) ناحیه‌ای یا سایر طرح‌های فرادست تهیه می‌گردد. این طرح به ‌لحاظ جایگاه، طرح فرادست طرح هادی روستایی و طرح‌های دیگر در سطح منظومه قلمداد می‌گردد.</a:t>
            </a:r>
            <a:endParaRPr lang="en-US" sz="1500" dirty="0">
              <a:latin typeface="Calibri" panose="020F0502020204030204" pitchFamily="34" charset="0"/>
              <a:ea typeface="Calibri" panose="020F0502020204030204" pitchFamily="34" charset="0"/>
              <a:cs typeface="B Nazanin" panose="00000400000000000000" pitchFamily="2" charset="-78"/>
            </a:endParaRPr>
          </a:p>
          <a:p>
            <a:pPr marL="363855" algn="just" rtl="1">
              <a:lnSpc>
                <a:spcPct val="130000"/>
              </a:lnSpc>
              <a:spcBef>
                <a:spcPts val="600"/>
              </a:spcBef>
              <a:spcAft>
                <a:spcPts val="0"/>
              </a:spcAft>
              <a:defRPr/>
            </a:pPr>
            <a:r>
              <a:rPr lang="fa-IR" sz="1600" b="1" dirty="0">
                <a:latin typeface="Calibri" panose="020F0502020204030204" pitchFamily="34" charset="0"/>
                <a:ea typeface="Calibri" panose="020F0502020204030204" pitchFamily="34" charset="0"/>
                <a:cs typeface="B Titr" panose="00000700000000000000" pitchFamily="2" charset="-78"/>
              </a:rPr>
              <a:t>ماهيت طرح</a:t>
            </a:r>
            <a:endParaRPr lang="en-US" sz="1600" dirty="0">
              <a:latin typeface="Calibri" panose="020F0502020204030204" pitchFamily="34" charset="0"/>
              <a:ea typeface="Calibri" panose="020F0502020204030204" pitchFamily="34" charset="0"/>
              <a:cs typeface="Arial" panose="020B0604020202020204" pitchFamily="34" charset="0"/>
            </a:endParaRPr>
          </a:p>
          <a:p>
            <a:pPr indent="180340" algn="justLow" rtl="1">
              <a:lnSpc>
                <a:spcPct val="130000"/>
              </a:lnSpc>
              <a:spcBef>
                <a:spcPts val="600"/>
              </a:spcBef>
              <a:spcAft>
                <a:spcPts val="0"/>
              </a:spcAft>
              <a:tabLst>
                <a:tab pos="2743200" algn="l"/>
              </a:tabLst>
              <a:defRPr/>
            </a:pPr>
            <a:r>
              <a:rPr lang="fa-IR" sz="1500" dirty="0">
                <a:latin typeface="Calibri" panose="020F0502020204030204" pitchFamily="34" charset="0"/>
                <a:ea typeface="Calibri" panose="020F0502020204030204" pitchFamily="34" charset="0"/>
                <a:cs typeface="B Nazanin" panose="00000400000000000000" pitchFamily="2" charset="-78"/>
              </a:rPr>
              <a:t>این طرح با توجه به ابعاد و جنبه‌های کالبدی- فضایی، فرهنگی- اجتماعی و اقتصادی- سیاسی، به شناخت ظرفیت‌های توسعة همة مراکز و کانون‌های سکونتی درون شبکه (در ارتباط با روابط درونی و برونی آنها) می‌پردازد،‌ دارای ماهیتی </a:t>
            </a:r>
            <a:r>
              <a:rPr lang="fa-IR" sz="1500" dirty="0">
                <a:solidFill>
                  <a:srgbClr val="FF0000"/>
                </a:solidFill>
                <a:latin typeface="Calibri" panose="020F0502020204030204" pitchFamily="34" charset="0"/>
                <a:ea typeface="Calibri" panose="020F0502020204030204" pitchFamily="34" charset="0"/>
                <a:cs typeface="B Nazanin" panose="00000400000000000000" pitchFamily="2" charset="-78"/>
              </a:rPr>
              <a:t>یکپارچه</a:t>
            </a:r>
            <a:r>
              <a:rPr lang="fa-IR" sz="1500" dirty="0">
                <a:latin typeface="Calibri" panose="020F0502020204030204" pitchFamily="34" charset="0"/>
                <a:ea typeface="Calibri" panose="020F0502020204030204" pitchFamily="34" charset="0"/>
                <a:cs typeface="B Nazanin" panose="00000400000000000000" pitchFamily="2" charset="-78"/>
              </a:rPr>
              <a:t> و </a:t>
            </a:r>
            <a:r>
              <a:rPr lang="fa-IR" sz="1500" dirty="0">
                <a:solidFill>
                  <a:srgbClr val="FF0000"/>
                </a:solidFill>
                <a:latin typeface="Calibri" panose="020F0502020204030204" pitchFamily="34" charset="0"/>
                <a:ea typeface="Calibri" panose="020F0502020204030204" pitchFamily="34" charset="0"/>
                <a:cs typeface="B Nazanin" panose="00000400000000000000" pitchFamily="2" charset="-78"/>
              </a:rPr>
              <a:t>فرابخشی</a:t>
            </a:r>
            <a:r>
              <a:rPr lang="fa-IR" sz="1500" dirty="0">
                <a:latin typeface="Calibri" panose="020F0502020204030204" pitchFamily="34" charset="0"/>
                <a:ea typeface="Calibri" panose="020F0502020204030204" pitchFamily="34" charset="0"/>
                <a:cs typeface="B Nazanin" panose="00000400000000000000" pitchFamily="2" charset="-78"/>
              </a:rPr>
              <a:t> است.</a:t>
            </a:r>
            <a:endParaRPr lang="en-US" sz="1500" dirty="0">
              <a:latin typeface="Calibri" panose="020F0502020204030204" pitchFamily="34" charset="0"/>
              <a:ea typeface="Calibri" panose="020F0502020204030204" pitchFamily="34" charset="0"/>
              <a:cs typeface="B Nazanin" panose="00000400000000000000" pitchFamily="2" charset="-78"/>
            </a:endParaRPr>
          </a:p>
        </p:txBody>
      </p:sp>
      <p:sp>
        <p:nvSpPr>
          <p:cNvPr id="6" name="Title 3"/>
          <p:cNvSpPr txBox="1">
            <a:spLocks/>
          </p:cNvSpPr>
          <p:nvPr/>
        </p:nvSpPr>
        <p:spPr>
          <a:xfrm>
            <a:off x="842284" y="128435"/>
            <a:ext cx="7429270" cy="427361"/>
          </a:xfrm>
          <a:prstGeom prst="rect">
            <a:avLst/>
          </a:prstGeom>
          <a:ln>
            <a:miter lim="800000"/>
            <a:headEnd/>
            <a:tailEnd/>
          </a:ln>
          <a:extLst/>
        </p:spPr>
        <p:txBody>
          <a:bodyPr>
            <a:spAutoFit/>
          </a:bodyPr>
          <a:lst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ahoma" panose="020B0604030504040204" pitchFamily="34" charset="0"/>
              </a:defRPr>
            </a:lvl2pPr>
            <a:lvl3pPr algn="ctr" rtl="0" eaLnBrk="1" fontAlgn="base" hangingPunct="1">
              <a:spcBef>
                <a:spcPct val="0"/>
              </a:spcBef>
              <a:spcAft>
                <a:spcPct val="0"/>
              </a:spcAft>
              <a:defRPr sz="4400">
                <a:solidFill>
                  <a:schemeClr val="tx2"/>
                </a:solidFill>
                <a:latin typeface="Tahoma" panose="020B0604030504040204" pitchFamily="34" charset="0"/>
              </a:defRPr>
            </a:lvl3pPr>
            <a:lvl4pPr algn="ctr" rtl="0" eaLnBrk="1" fontAlgn="base" hangingPunct="1">
              <a:spcBef>
                <a:spcPct val="0"/>
              </a:spcBef>
              <a:spcAft>
                <a:spcPct val="0"/>
              </a:spcAft>
              <a:defRPr sz="4400">
                <a:solidFill>
                  <a:schemeClr val="tx2"/>
                </a:solidFill>
                <a:latin typeface="Tahoma" panose="020B0604030504040204" pitchFamily="34" charset="0"/>
              </a:defRPr>
            </a:lvl4pPr>
            <a:lvl5pPr algn="ctr" rtl="0" eaLnBrk="1" fontAlgn="base" hangingPunct="1">
              <a:spcBef>
                <a:spcPct val="0"/>
              </a:spcBef>
              <a:spcAft>
                <a:spcPct val="0"/>
              </a:spcAft>
              <a:defRPr sz="4400">
                <a:solidFill>
                  <a:schemeClr val="tx2"/>
                </a:solidFill>
                <a:latin typeface="Tahoma" panose="020B0604030504040204" pitchFamily="34" charset="0"/>
              </a:defRPr>
            </a:lvl5pPr>
            <a:lvl6pPr marL="457200" algn="ctr" rtl="0" eaLnBrk="1" fontAlgn="base" hangingPunct="1">
              <a:spcBef>
                <a:spcPct val="0"/>
              </a:spcBef>
              <a:spcAft>
                <a:spcPct val="0"/>
              </a:spcAft>
              <a:defRPr sz="4400">
                <a:solidFill>
                  <a:schemeClr val="tx2"/>
                </a:solidFill>
                <a:latin typeface="Tahoma" panose="020B0604030504040204" pitchFamily="34" charset="0"/>
              </a:defRPr>
            </a:lvl6pPr>
            <a:lvl7pPr marL="914400" algn="ctr" rtl="0" eaLnBrk="1" fontAlgn="base" hangingPunct="1">
              <a:spcBef>
                <a:spcPct val="0"/>
              </a:spcBef>
              <a:spcAft>
                <a:spcPct val="0"/>
              </a:spcAft>
              <a:defRPr sz="4400">
                <a:solidFill>
                  <a:schemeClr val="tx2"/>
                </a:solidFill>
                <a:latin typeface="Tahoma" panose="020B0604030504040204" pitchFamily="34" charset="0"/>
              </a:defRPr>
            </a:lvl7pPr>
            <a:lvl8pPr marL="1371600" algn="ctr" rtl="0" eaLnBrk="1" fontAlgn="base" hangingPunct="1">
              <a:spcBef>
                <a:spcPct val="0"/>
              </a:spcBef>
              <a:spcAft>
                <a:spcPct val="0"/>
              </a:spcAft>
              <a:defRPr sz="4400">
                <a:solidFill>
                  <a:schemeClr val="tx2"/>
                </a:solidFill>
                <a:latin typeface="Tahoma" panose="020B0604030504040204" pitchFamily="34" charset="0"/>
              </a:defRPr>
            </a:lvl8pPr>
            <a:lvl9pPr marL="1828800" algn="ctr" rtl="0" eaLnBrk="1" fontAlgn="base" hangingPunct="1">
              <a:spcBef>
                <a:spcPct val="0"/>
              </a:spcBef>
              <a:spcAft>
                <a:spcPct val="0"/>
              </a:spcAft>
              <a:defRPr sz="4400">
                <a:solidFill>
                  <a:schemeClr val="tx2"/>
                </a:solidFill>
                <a:latin typeface="Tahoma" panose="020B0604030504040204" pitchFamily="34" charset="0"/>
              </a:defRPr>
            </a:lvl9pPr>
          </a:lstStyle>
          <a:p>
            <a:pPr marL="0" lvl="1">
              <a:defRPr/>
            </a:pPr>
            <a:r>
              <a:rPr lang="fa-IR" sz="2177" b="1" kern="1200" smtClean="0">
                <a:ln w="1905"/>
                <a:solidFill>
                  <a:srgbClr val="95651F"/>
                </a:solidFill>
                <a:effectLst>
                  <a:innerShdw blurRad="69850" dist="43180" dir="5400000">
                    <a:srgbClr val="000000">
                      <a:alpha val="65000"/>
                    </a:srgbClr>
                  </a:innerShdw>
                </a:effectLst>
                <a:latin typeface="Times New Roman" panose="02020603050405020304" pitchFamily="18" charset="0"/>
                <a:ea typeface="+mn-ea"/>
                <a:cs typeface="B Titr" panose="00000700000000000000" pitchFamily="2" charset="-78"/>
              </a:rPr>
              <a:t>برنامه توسعه اقتصادی، اشتغالزایی و توسعه پایدار منظومه روستایی</a:t>
            </a:r>
            <a:endParaRPr lang="en-US" sz="2177" b="1" kern="1200" dirty="0">
              <a:ln w="1905"/>
              <a:solidFill>
                <a:srgbClr val="95651F"/>
              </a:solidFill>
              <a:effectLst>
                <a:innerShdw blurRad="69850" dist="43180" dir="5400000">
                  <a:srgbClr val="000000">
                    <a:alpha val="65000"/>
                  </a:srgbClr>
                </a:innerShdw>
              </a:effectLst>
              <a:latin typeface="Times New Roman" panose="02020603050405020304" pitchFamily="18" charset="0"/>
              <a:ea typeface="+mn-ea"/>
              <a:cs typeface="B Titr" panose="00000700000000000000" pitchFamily="2" charset="-78"/>
            </a:endParaRPr>
          </a:p>
        </p:txBody>
      </p:sp>
    </p:spTree>
    <p:extLst>
      <p:ext uri="{BB962C8B-B14F-4D97-AF65-F5344CB8AC3E}">
        <p14:creationId xmlns:p14="http://schemas.microsoft.com/office/powerpoint/2010/main" val="1614018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7064826" y="205841"/>
            <a:ext cx="1873249" cy="954107"/>
          </a:xfrm>
          <a:prstGeom prst="rect">
            <a:avLst/>
          </a:prstGeom>
        </p:spPr>
        <p:txBody>
          <a:bodyPr wrap="square">
            <a:spAutoFit/>
          </a:bodyPr>
          <a:lstStyle/>
          <a:p>
            <a:pPr algn="r" rtl="1"/>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سیاست‌های اجرایی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Rectangle 6"/>
          <p:cNvSpPr/>
          <p:nvPr/>
        </p:nvSpPr>
        <p:spPr>
          <a:xfrm>
            <a:off x="7383332" y="1514779"/>
            <a:ext cx="1236236"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اقتصادی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8" name="Rectangle 7"/>
          <p:cNvSpPr/>
          <p:nvPr/>
        </p:nvSpPr>
        <p:spPr>
          <a:xfrm>
            <a:off x="7558969" y="4296445"/>
            <a:ext cx="1249060" cy="523220"/>
          </a:xfrm>
          <a:prstGeom prst="rect">
            <a:avLst/>
          </a:prstGeom>
        </p:spPr>
        <p:txBody>
          <a:bodyPr wrap="none">
            <a:spAutoFit/>
          </a:bodyPr>
          <a:lstStyle/>
          <a:p>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اجتماعی</a:t>
            </a:r>
            <a:endParaRPr lang="fa-IR" sz="2800" dirty="0"/>
          </a:p>
        </p:txBody>
      </p:sp>
      <p:sp>
        <p:nvSpPr>
          <p:cNvPr id="9" name="Right Brace 8"/>
          <p:cNvSpPr/>
          <p:nvPr/>
        </p:nvSpPr>
        <p:spPr bwMode="auto">
          <a:xfrm>
            <a:off x="6901672" y="524003"/>
            <a:ext cx="354263" cy="2698908"/>
          </a:xfrm>
          <a:prstGeom prst="rightBrace">
            <a:avLst>
              <a:gd name="adj1" fmla="val 74943"/>
              <a:gd name="adj2" fmla="val 50000"/>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10" name="Right Brace 9"/>
          <p:cNvSpPr/>
          <p:nvPr/>
        </p:nvSpPr>
        <p:spPr bwMode="auto">
          <a:xfrm>
            <a:off x="6901672" y="3436662"/>
            <a:ext cx="354263" cy="2527834"/>
          </a:xfrm>
          <a:prstGeom prst="rightBrace">
            <a:avLst>
              <a:gd name="adj1" fmla="val 61066"/>
              <a:gd name="adj2" fmla="val 50000"/>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11" name="Rectangle 10"/>
          <p:cNvSpPr/>
          <p:nvPr/>
        </p:nvSpPr>
        <p:spPr>
          <a:xfrm>
            <a:off x="244252" y="580926"/>
            <a:ext cx="6593721" cy="2627964"/>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توسعه بخش کشاورزی با رعایت الگوی کشت پیشنهادی توسط جهادکشاورزی در هر منطقه؛</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توسعه و افزایش صنایع تکمیلی پسماندهای برنج؛</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تثبیت و افزایش راندمان تولید پسته در اراضی مجاز معرفی شده توسط جهاد کشاورزی برای کشت این محصول ؛</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ارتقای الگوی کشت به منظور افزایش راندمان تولیدات کشاورزی؛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توسعه فعالیت‌های دامداری و مرغداری در منظومه با توجه به پتانسیل موجود؛</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احداث و ترویج گلخانه؛</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توسعه کشت گل محمدی در اراضی شیبدار؛</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پرورش زالو؛</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توسعه و تثبیت فعالیت‌های پرورش آبزی در سکونتگاه‌های مستعد؛</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توسعه کارگاه‌های معیشت‌محور مطابق با توان و قابلیت روستا در سکونتگاه‌های روستایی.</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p:cNvSpPr/>
          <p:nvPr/>
        </p:nvSpPr>
        <p:spPr>
          <a:xfrm>
            <a:off x="216310" y="3501854"/>
            <a:ext cx="6657479" cy="2397451"/>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توانا ساختن زنان براي به فعاليت درآوردن توانايي‌هاي بالقوه خود در مشاغل خانگی؛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تشويق زنان براي ورود به صنایع فرآوری کشاورزی و دامداری؛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فراهم نمودن شرایط آشنايی و تسلط افراد بر مهارت‎های فنی؛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دسترسی مناسب به امکانات آموزشی؛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برخورداری از سرماية نقدی و غيرنقدی مورد نياز جهت شروع كسب و كار؛</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برگزاری دوره‎های آموزشی مورد نياز کشاورزی؛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توسعة خدمات بیمه روستایی؛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توانمندسازی افراد</a:t>
            </a:r>
            <a:r>
              <a:rPr lang="fa-IR" sz="1400" b="1" dirty="0">
                <a:latin typeface="Cambria" panose="02040503050406030204" pitchFamily="18" charset="0"/>
                <a:ea typeface="Calibri" panose="020F0502020204030204" pitchFamily="34" charset="0"/>
                <a:cs typeface="Sakkal Majalla" panose="02000000000000000000" pitchFamily="2" charset="-78"/>
              </a:rPr>
              <a:t>؛</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توسعة مراکز خدمات درمانی- بهداشتی در کل بخش؛</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آموزش و جلب مشارکت فعالانة جامعه در موضوع شیوة زندگی سالم، خودمراقبتی و جامعه پایدار. </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426999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6" name="Right Brace 5"/>
          <p:cNvSpPr/>
          <p:nvPr/>
        </p:nvSpPr>
        <p:spPr bwMode="auto">
          <a:xfrm>
            <a:off x="6552681" y="724016"/>
            <a:ext cx="354263" cy="2966206"/>
          </a:xfrm>
          <a:prstGeom prst="rightBrace">
            <a:avLst>
              <a:gd name="adj1" fmla="val 83268"/>
              <a:gd name="adj2" fmla="val 45359"/>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7" name="Rectangle 6"/>
          <p:cNvSpPr/>
          <p:nvPr/>
        </p:nvSpPr>
        <p:spPr>
          <a:xfrm>
            <a:off x="7064827" y="177143"/>
            <a:ext cx="1873249" cy="954107"/>
          </a:xfrm>
          <a:prstGeom prst="rect">
            <a:avLst/>
          </a:prstGeom>
        </p:spPr>
        <p:txBody>
          <a:bodyPr wrap="square">
            <a:spAutoFit/>
          </a:bodyPr>
          <a:lstStyle/>
          <a:p>
            <a:pPr algn="r" rtl="1"/>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سیاست‌های اجرایی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8" name="Rectangle 7"/>
          <p:cNvSpPr/>
          <p:nvPr/>
        </p:nvSpPr>
        <p:spPr>
          <a:xfrm>
            <a:off x="7107126" y="1754815"/>
            <a:ext cx="1702709" cy="487506"/>
          </a:xfrm>
          <a:prstGeom prst="rect">
            <a:avLst/>
          </a:prstGeom>
        </p:spPr>
        <p:txBody>
          <a:bodyPr wrap="none">
            <a:spAutoFit/>
          </a:bodyPr>
          <a:lstStyle/>
          <a:p>
            <a:pPr marL="0" marR="0" algn="r" rtl="1">
              <a:lnSpc>
                <a:spcPct val="107000"/>
              </a:lnSpc>
              <a:spcBef>
                <a:spcPts val="0"/>
              </a:spcBef>
              <a:spcAft>
                <a:spcPts val="800"/>
              </a:spcAft>
            </a:pPr>
            <a:r>
              <a:rPr lang="ar-SA"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زیست محیطی</a:t>
            </a:r>
            <a:endParaRPr lang="en-US"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9" name="Rectangle 8"/>
          <p:cNvSpPr/>
          <p:nvPr/>
        </p:nvSpPr>
        <p:spPr>
          <a:xfrm>
            <a:off x="7107126" y="4638885"/>
            <a:ext cx="1830950" cy="487506"/>
          </a:xfrm>
          <a:prstGeom prst="rect">
            <a:avLst/>
          </a:prstGeom>
        </p:spPr>
        <p:txBody>
          <a:bodyPr wrap="none">
            <a:spAutoFit/>
          </a:bodyPr>
          <a:lstStyle/>
          <a:p>
            <a:pPr marL="0" marR="0" algn="r" rtl="1">
              <a:lnSpc>
                <a:spcPct val="107000"/>
              </a:lnSpc>
              <a:spcBef>
                <a:spcPts val="0"/>
              </a:spcBef>
              <a:spcAft>
                <a:spcPts val="800"/>
              </a:spcAft>
            </a:pPr>
            <a:r>
              <a:rPr lang="ar-SA"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کالبدی- فضایی</a:t>
            </a:r>
            <a:endParaRPr lang="en-US"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12" name="Right Brace 11"/>
          <p:cNvSpPr/>
          <p:nvPr/>
        </p:nvSpPr>
        <p:spPr bwMode="auto">
          <a:xfrm>
            <a:off x="6595315" y="4018144"/>
            <a:ext cx="354263" cy="1936428"/>
          </a:xfrm>
          <a:prstGeom prst="rightBrace">
            <a:avLst>
              <a:gd name="adj1" fmla="val 55515"/>
              <a:gd name="adj2" fmla="val 50000"/>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5" name="Rectangle 4"/>
          <p:cNvSpPr/>
          <p:nvPr/>
        </p:nvSpPr>
        <p:spPr>
          <a:xfrm>
            <a:off x="474497" y="815555"/>
            <a:ext cx="6005570" cy="2858475"/>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توسعه روش‌های آبیاری نوین؛</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ساخت سدهای معیشتی؛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مدیریت و توزیع مناسب آب رودخانه قزل اوزن و زنجانرود؛ </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جلوگیری از شکار در مناطق حفاظت شده و مناطق شکار ممنوع؛</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آموزش ساکنین و مشارکت آنها در حفاظت از گونه‌های گیاهی و جانوری بخش؛</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جلوگیری از ساخت و ساز در حریم رودخانه؛</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مقاوم سازی ساخت و سازهای کالبدی درون سکونتگاه‌های واقع در پهنة خطر بالا؛</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جلوگیری از ریختن فضولات حیوانی در معابر عمومی‌داخل روستا؛</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ایجاد و توسعة سیستمهای تصفیه فاضلاب خانگی در سکونتگاه‌ها روستاها؛</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آموزش نحوة استفاده صحیح از سموم و کودهای شیمیایی؛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ترویج کاشت و برداشت محصولات ارگانیک کشاورزی؛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رعایت حریم و بستر رودخانه‌های اصلی و فرعی  بخش.</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Rectangle 9"/>
          <p:cNvSpPr/>
          <p:nvPr/>
        </p:nvSpPr>
        <p:spPr>
          <a:xfrm>
            <a:off x="409607" y="4044453"/>
            <a:ext cx="6070460" cy="1936428"/>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تقویت </a:t>
            </a:r>
            <a:r>
              <a:rPr lang="fa-IR" sz="1400" b="1" dirty="0" smtClean="0">
                <a:latin typeface="Calibri" panose="020F0502020204030204" pitchFamily="34" charset="0"/>
                <a:ea typeface="Calibri" panose="020F0502020204030204" pitchFamily="34" charset="0"/>
                <a:cs typeface="B Nazanin" panose="00000400000000000000" pitchFamily="2" charset="-78"/>
              </a:rPr>
              <a:t>همپیوندی </a:t>
            </a:r>
            <a:r>
              <a:rPr lang="fa-IR" sz="1400" b="1" dirty="0">
                <a:latin typeface="Calibri" panose="020F0502020204030204" pitchFamily="34" charset="0"/>
                <a:ea typeface="Calibri" panose="020F0502020204030204" pitchFamily="34" charset="0"/>
                <a:cs typeface="B Nazanin" panose="00000400000000000000" pitchFamily="2" charset="-78"/>
              </a:rPr>
              <a:t>و تعامل فعال در  بین سکونتگاه‌ها؛</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تقویت سکونتگاه‌های کم برخوردار از طریق رویکرد خوشه‌ای؛</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اصلاح، بهبود و توسعة زیرساخت‌های ارتباطی برون و درون منطقه؛</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تأمین تأسیسات زیربنایی؛ از قبیل آب شرب لوله کشی، گاز و تلفن برای سکونتگاه‌های فاقد این‌گونه خدمات؛</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تهیه و اجرای طرح‌های هادی روستایی برای سکونتگاه‌ها؛</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ایمن سازی مساکن روستایی در برابر زلزله؛</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مقابله با حوادث غیر مترقبه طبیعی ناشی از سیل.</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655256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6" name="Rectangle 5"/>
          <p:cNvSpPr/>
          <p:nvPr/>
        </p:nvSpPr>
        <p:spPr>
          <a:xfrm>
            <a:off x="7672986" y="2465293"/>
            <a:ext cx="1265090" cy="487506"/>
          </a:xfrm>
          <a:prstGeom prst="rect">
            <a:avLst/>
          </a:prstGeom>
        </p:spPr>
        <p:txBody>
          <a:bodyPr wrap="none">
            <a:spAutoFit/>
          </a:bodyPr>
          <a:lstStyle/>
          <a:p>
            <a:pPr marL="0" marR="0" algn="r" rtl="1">
              <a:lnSpc>
                <a:spcPct val="107000"/>
              </a:lnSpc>
              <a:spcBef>
                <a:spcPts val="0"/>
              </a:spcBef>
              <a:spcAft>
                <a:spcPts val="800"/>
              </a:spcAft>
            </a:pPr>
            <a:r>
              <a:rPr lang="ar-SA"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گردشگری</a:t>
            </a:r>
            <a:endParaRPr lang="en-US"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Right Brace 6"/>
          <p:cNvSpPr/>
          <p:nvPr/>
        </p:nvSpPr>
        <p:spPr bwMode="auto">
          <a:xfrm>
            <a:off x="7165296" y="1058171"/>
            <a:ext cx="354263" cy="3369473"/>
          </a:xfrm>
          <a:prstGeom prst="rightBrace">
            <a:avLst>
              <a:gd name="adj1" fmla="val 63841"/>
              <a:gd name="adj2" fmla="val 50000"/>
            </a:avLst>
          </a:prstGeom>
          <a:noFill/>
          <a:ln w="28575" cap="flat" cmpd="sng" algn="ctr">
            <a:solidFill>
              <a:srgbClr val="C00000"/>
            </a:solidFill>
            <a:prstDash val="solid"/>
            <a:miter lim="800000"/>
            <a:headEnd type="none" w="med" len="med"/>
            <a:tailEnd type="none" w="med" len="med"/>
          </a:ln>
          <a:effectLst/>
          <a:extLst/>
        </p:spPr>
        <p:txBody>
          <a:bodyPr vert="horz" wrap="none" lIns="91440" tIns="45720" rIns="91440" bIns="45720" numCol="1" rtl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a-IR" sz="2400" b="0" i="0" u="none" strike="noStrike" cap="none" normalizeH="0" baseline="0" smtClean="0">
              <a:ln>
                <a:noFill/>
              </a:ln>
              <a:solidFill>
                <a:schemeClr val="tx1"/>
              </a:solidFill>
              <a:effectLst/>
              <a:latin typeface="Times New Roman" panose="02020603050405020304" pitchFamily="18" charset="0"/>
            </a:endParaRPr>
          </a:p>
        </p:txBody>
      </p:sp>
      <p:sp>
        <p:nvSpPr>
          <p:cNvPr id="8" name="Rectangle 7"/>
          <p:cNvSpPr/>
          <p:nvPr/>
        </p:nvSpPr>
        <p:spPr>
          <a:xfrm>
            <a:off x="7064827" y="177143"/>
            <a:ext cx="1873249" cy="954107"/>
          </a:xfrm>
          <a:prstGeom prst="rect">
            <a:avLst/>
          </a:prstGeom>
        </p:spPr>
        <p:txBody>
          <a:bodyPr wrap="square">
            <a:spAutoFit/>
          </a:bodyPr>
          <a:lstStyle/>
          <a:p>
            <a:pPr algn="r" rtl="1"/>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سیاست‌های اجرایی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5" name="Rectangle 4"/>
          <p:cNvSpPr/>
          <p:nvPr/>
        </p:nvSpPr>
        <p:spPr>
          <a:xfrm>
            <a:off x="306946" y="1218346"/>
            <a:ext cx="6858350" cy="3122201"/>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معرفی جاذبه‌های تاریخی و مذهبی؛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حفظ و نگهداری آثار تاریخی و مذهبی؛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راه اندازی سالن‌های غذاخوری محلی؛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احداث  و توسعه اقامتگاه‌های بوم گردی؛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عرضه صنایع دستی؛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بازدید تورها از شالیزارها و باغات سیب و جاذبه‌های گردشگری بخش؛</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برگزاری جشنواره کوچ عشایر، شترسواری؛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برگزاری جشنواره برداشت برنج؛ </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برگزاری جشنواره شکوفه‎های سیب؛</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احداث مجتمع‌های خدماتی بین راهی در مسیرهای گردشگری؛</a:t>
            </a:r>
            <a:endParaRPr lang="en-US" sz="16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600" b="1" dirty="0">
                <a:latin typeface="Calibri" panose="020F0502020204030204" pitchFamily="34" charset="0"/>
                <a:ea typeface="Calibri" panose="020F0502020204030204" pitchFamily="34" charset="0"/>
                <a:cs typeface="B Nazanin" panose="00000400000000000000" pitchFamily="2" charset="-78"/>
              </a:rPr>
              <a:t> توجه ویژه به آثار گردشگری از جمله قلعه لک لک‌ها، کوه‌های رنگین، مردان نمکی چهرآباد</a:t>
            </a:r>
            <a:r>
              <a:rPr lang="fa-IR" dirty="0">
                <a:latin typeface="Calibri" panose="020F0502020204030204" pitchFamily="34" charset="0"/>
                <a:ea typeface="Calibri" panose="020F0502020204030204" pitchFamily="34" charset="0"/>
                <a:cs typeface="B Nazanin" panose="00000400000000000000" pitchFamily="2" charset="-78"/>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823131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3888012" y="208356"/>
            <a:ext cx="4974439"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تعیین الزامات تحقق اهداف و سیاست‌ها</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
        <p:nvSpPr>
          <p:cNvPr id="6" name="Rectangle 5"/>
          <p:cNvSpPr/>
          <p:nvPr/>
        </p:nvSpPr>
        <p:spPr>
          <a:xfrm>
            <a:off x="245806" y="731577"/>
            <a:ext cx="8456176" cy="5394105"/>
          </a:xfrm>
          <a:prstGeom prst="rect">
            <a:avLst/>
          </a:prstGeom>
          <a:solidFill>
            <a:schemeClr val="bg1"/>
          </a:solidFill>
          <a:ln>
            <a:solidFill>
              <a:srgbClr val="FF0000"/>
            </a:solidFill>
          </a:ln>
        </p:spPr>
        <p:txBody>
          <a:bodyPr wrap="square">
            <a:spAutoFit/>
          </a:bodyPr>
          <a:lstStyle/>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نقش مشارکتی جامعة محلی برای تسهیل روند تصمیم‌گیری غیر متمرکز، اساسی بوده و طبق نظر برنامه‌ریزان موفقیت مشارکت جامعه سازمان‌های محلی مبتنی به درک و کارکرد نظام اجتماعی - اقتصادی و قابلیت یکپارچه کردن عناصر انسانی به صورت فردی و جمعی در سطح محلی است.</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ایجاد اعتدال فضایی در توزیع خدمات، کاهش محرومیت و فقر با ایجاد اشتغالزایی، کاهش نابرابری‌ها.</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مشاغل غالب در بخش زنجانرود در سه حوزة کشاورزی (دامی و زراعت)، معدن و گردشگری  می‌باشد. بدون شک توجه به مشاغل و برنامه‌ریزی استراتژیک در این حوزه‌ها از هم اکنون می‌تواند توسعة پایدار و همه جانبة بخش را تضمین کند. بخش کشاورزی (زراعت و دامداری) در حال حاضر با بیشترین ظرفیت در سطح بخش فعالیت می‌کند؛ به عبارتی دیگر اقتصاد غالب بخش را تشکیل می‌دهد. که نیازمند صنایع تبدیلی، فرآوری و بسته‌بندی است. پرهیز از خام فروشی و ایجاد ارزش افزوده و اشتغال و شکوفایی اقتصادی از اهداف غایی در این حوزه می‌باشد. بخش کشاورزی و دامپروری اگرچه جزء بخش‌های اصلی و مولد محسوب می‌شود اما هنوز ظرفیت ‌بالای کشاورزی و دامپروری در این بخش شکوفا نشده است.  نکته مهمی که می‌تواند تبیین کننده آیندة بخش زنجانرود  باشد؛ بهره‌گیری از کشاورزی و دامپروری صنعتی و پیشرفته است که از طریق ارتقاء فنی و ورود به عرصه‌های جدید در حوزه دانش کشاورزی و علوم دامی، صنایع پشتیبان، ارتقا محصول و... قابل دستیابی است.</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در حوزة صنعت و معدن باید فرآوری فعالیت مواد معدنی با در نظر گرفتن الزامات زیست محیطی توسعه یابد. </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بدون شک در آینده گردشگری یکی از حوزه‌های استراتژیک توسعه بخش زنجانرود به شمار می‌رود. وجود آثار تاریخی، کاروانسرای نیک‌پی، مناطق شکار ممنوع و حفاظت شده، قلعه لک لک‌ها، کوه‌های رنگین، شالیزارهای برنج، باغات، معدن نمک چهر آباد و مردان نمکی تنها بخشی از وضعیت ممتاز موجود هستند. از آنجا که بخش عمده‌ای از مسیر شبکه‌های ارتباطی برون شهری و محور ترانزیتی از این بخش عبور می‌کند لذا تجهیز این منظومه به فعالیت‌های تفریحی و پذیرایی ضروری است. تدوین سند توسعة گردشگری و ایجاد کارگروه تخصصی رفع موانع و تسهیل در سرمایه‌گذاری در این حوزه، یکی از الزامات تخصصی توسعه بخش در آینده است. شکوفایی توسعة گردشگری تأثیر مستقیم و شگرفی در سایر ظرفیت‌های قابل ارتقا همچون بخش خدمات  نیز خواهد داشت.</a:t>
            </a:r>
            <a:endParaRPr lang="en-US" sz="1400" b="1"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rtl="1">
              <a:lnSpc>
                <a:spcPct val="107000"/>
              </a:lnSpc>
              <a:spcAft>
                <a:spcPts val="0"/>
              </a:spcAft>
              <a:buFont typeface="Wingdings" panose="05000000000000000000" pitchFamily="2" charset="2"/>
              <a:buChar char=""/>
            </a:pPr>
            <a:r>
              <a:rPr lang="fa-IR" sz="1400" b="1" dirty="0">
                <a:latin typeface="Calibri" panose="020F0502020204030204" pitchFamily="34" charset="0"/>
                <a:ea typeface="Calibri" panose="020F0502020204030204" pitchFamily="34" charset="0"/>
                <a:cs typeface="B Nazanin" panose="00000400000000000000" pitchFamily="2" charset="-78"/>
              </a:rPr>
              <a:t>حرکت در مسیر تحولات علمی و فن‌آوری‌های نوین بالاخص فن‌آوری اطلاعات و ارتباطات یک مسیر مطمئن برای تحقق این اهداف است که با استفاده از این فن‌آوری می‌توان قابلیت‌ها، توانمندی‌های اقتصادی و اجتماعی بخش را بیشتر ارتقا داد؛ به عنوان نمونه در حوزة فن‌آوری ارتباطات با استفاده از این قابلیت می‌توان محصولات عمدة کشاورزی ویژه بخش را به عرصة نمایش گذاشت. سایت‌های با سلام، کتدیلر، کالا روستا نمونه‌ای از سایت‌های اینترنتی هستند که برای معرفی و فروش محصولات تولیدی روستاها کاربرد دارند.</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04992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5823856" y="104487"/>
            <a:ext cx="2852057" cy="523220"/>
          </a:xfrm>
          <a:prstGeom prst="rect">
            <a:avLst/>
          </a:prstGeom>
        </p:spPr>
        <p:txBody>
          <a:bodyPr wrap="square">
            <a:spAutoFit/>
          </a:bodyPr>
          <a:lstStyle/>
          <a:p>
            <a:pPr algn="r" rtl="1"/>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ساختار فضایی هدف</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495301" y="627707"/>
            <a:ext cx="8088260" cy="5546952"/>
          </a:xfrm>
          <a:prstGeom prst="rect">
            <a:avLst/>
          </a:prstGeom>
        </p:spPr>
      </p:pic>
    </p:spTree>
    <p:extLst>
      <p:ext uri="{BB962C8B-B14F-4D97-AF65-F5344CB8AC3E}">
        <p14:creationId xmlns:p14="http://schemas.microsoft.com/office/powerpoint/2010/main" val="11670424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4027703" y="121270"/>
            <a:ext cx="5142755"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سازمان فضایی پیشنهادی </a:t>
            </a:r>
            <a:r>
              <a:rPr lang="ar-SA"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بخش</a:t>
            </a:r>
            <a:r>
              <a:rPr lang="fa-IR" sz="2800" b="1" dirty="0" smtClean="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 زنجانرود</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334297" y="644490"/>
            <a:ext cx="8318090" cy="5530168"/>
          </a:xfrm>
          <a:prstGeom prst="rect">
            <a:avLst/>
          </a:prstGeom>
          <a:ln>
            <a:solidFill>
              <a:schemeClr val="tx1"/>
            </a:solidFill>
          </a:ln>
        </p:spPr>
      </p:pic>
    </p:spTree>
    <p:extLst>
      <p:ext uri="{BB962C8B-B14F-4D97-AF65-F5344CB8AC3E}">
        <p14:creationId xmlns:p14="http://schemas.microsoft.com/office/powerpoint/2010/main" val="24535106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graphicFrame>
        <p:nvGraphicFramePr>
          <p:cNvPr id="5" name="Table 4"/>
          <p:cNvGraphicFramePr>
            <a:graphicFrameLocks noGrp="1"/>
          </p:cNvGraphicFramePr>
          <p:nvPr>
            <p:extLst>
              <p:ext uri="{D42A27DB-BD31-4B8C-83A1-F6EECF244321}">
                <p14:modId xmlns:p14="http://schemas.microsoft.com/office/powerpoint/2010/main" val="2210783670"/>
              </p:ext>
            </p:extLst>
          </p:nvPr>
        </p:nvGraphicFramePr>
        <p:xfrm>
          <a:off x="191146" y="717755"/>
          <a:ext cx="8731248" cy="5432880"/>
        </p:xfrm>
        <a:graphic>
          <a:graphicData uri="http://schemas.openxmlformats.org/drawingml/2006/table">
            <a:tbl>
              <a:tblPr rtl="1" firstRow="1" firstCol="1" bandRow="1">
                <a:tableStyleId>{C4B1156A-380E-4F78-BDF5-A606A8083BF9}</a:tableStyleId>
              </a:tblPr>
              <a:tblGrid>
                <a:gridCol w="2161857"/>
                <a:gridCol w="4096702"/>
                <a:gridCol w="2472689"/>
              </a:tblGrid>
              <a:tr h="548300">
                <a:tc>
                  <a:txBody>
                    <a:bodyPr/>
                    <a:lstStyle/>
                    <a:p>
                      <a:pPr marL="0" marR="0" algn="ctr" rtl="1">
                        <a:lnSpc>
                          <a:spcPct val="107000"/>
                        </a:lnSpc>
                        <a:spcBef>
                          <a:spcPts val="0"/>
                        </a:spcBef>
                        <a:spcAft>
                          <a:spcPts val="0"/>
                        </a:spcAft>
                      </a:pPr>
                      <a:r>
                        <a:rPr lang="ar-SA" sz="1600" b="1" dirty="0">
                          <a:effectLst/>
                          <a:cs typeface="B Nazanin" panose="00000400000000000000" pitchFamily="2" charset="-78"/>
                        </a:rPr>
                        <a:t>عنوان طرح</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ctr" rtl="1">
                        <a:lnSpc>
                          <a:spcPct val="107000"/>
                        </a:lnSpc>
                        <a:spcBef>
                          <a:spcPts val="0"/>
                        </a:spcBef>
                        <a:spcAft>
                          <a:spcPts val="0"/>
                        </a:spcAft>
                      </a:pPr>
                      <a:r>
                        <a:rPr lang="ar-SA" sz="1600" b="1" dirty="0">
                          <a:effectLst/>
                          <a:cs typeface="B Nazanin" panose="00000400000000000000" pitchFamily="2" charset="-78"/>
                        </a:rPr>
                        <a:t>محل اجرا</a:t>
                      </a:r>
                      <a:endParaRPr lang="en-US" sz="1800" b="1" dirty="0">
                        <a:effectLst/>
                        <a:cs typeface="B Nazanin" panose="00000400000000000000" pitchFamily="2" charset="-78"/>
                      </a:endParaRPr>
                    </a:p>
                    <a:p>
                      <a:pPr marL="0" marR="0" algn="ctr" rtl="1">
                        <a:lnSpc>
                          <a:spcPct val="107000"/>
                        </a:lnSpc>
                        <a:spcBef>
                          <a:spcPts val="0"/>
                        </a:spcBef>
                        <a:spcAft>
                          <a:spcPts val="0"/>
                        </a:spcAft>
                      </a:pPr>
                      <a:r>
                        <a:rPr lang="ar-SA" sz="1600" b="1" dirty="0">
                          <a:effectLst/>
                          <a:cs typeface="B Nazanin" panose="00000400000000000000" pitchFamily="2" charset="-78"/>
                        </a:rPr>
                        <a:t>( روستا)</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ctr" rtl="1">
                        <a:lnSpc>
                          <a:spcPct val="107000"/>
                        </a:lnSpc>
                        <a:spcBef>
                          <a:spcPts val="0"/>
                        </a:spcBef>
                        <a:spcAft>
                          <a:spcPts val="0"/>
                        </a:spcAft>
                      </a:pPr>
                      <a:r>
                        <a:rPr lang="ar-SA" sz="1600" b="1" dirty="0">
                          <a:effectLst/>
                          <a:cs typeface="B Nazanin" panose="00000400000000000000" pitchFamily="2" charset="-78"/>
                        </a:rPr>
                        <a:t>دستگاه اجرایی مرتبط</a:t>
                      </a:r>
                      <a:endParaRPr lang="en-US" sz="1800" b="1" dirty="0">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446789">
                <a:tc>
                  <a:txBody>
                    <a:bodyPr/>
                    <a:lstStyle/>
                    <a:p>
                      <a:pPr algn="r" rtl="1">
                        <a:lnSpc>
                          <a:spcPct val="80000"/>
                        </a:lnSpc>
                        <a:spcAft>
                          <a:spcPts val="0"/>
                        </a:spcAft>
                      </a:pPr>
                      <a:r>
                        <a:rPr lang="fa-IR" sz="1100" dirty="0">
                          <a:effectLst/>
                          <a:latin typeface="Calibri" panose="020F0502020204030204" pitchFamily="34" charset="0"/>
                          <a:ea typeface="Calibri" panose="020F0502020204030204" pitchFamily="34" charset="0"/>
                          <a:cs typeface="B Nazanin" panose="00000400000000000000" pitchFamily="2" charset="-78"/>
                        </a:rPr>
                        <a:t>کارگاه فراوری محصولات لبنی</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قره اوغلانلو، </a:t>
                      </a:r>
                      <a:r>
                        <a:rPr lang="fa-IR" sz="1100" b="1" dirty="0" smtClean="0">
                          <a:solidFill>
                            <a:schemeClr val="tx1"/>
                          </a:solidFill>
                          <a:effectLst/>
                          <a:latin typeface="Calibri" panose="020F0502020204030204" pitchFamily="34" charset="0"/>
                          <a:ea typeface="Calibri" panose="020F0502020204030204" pitchFamily="34" charset="0"/>
                          <a:cs typeface="B Nazanin" panose="00000400000000000000" pitchFamily="2" charset="-78"/>
                        </a:rPr>
                        <a:t>قره </a:t>
                      </a:r>
                      <a:r>
                        <a:rPr lang="fa-IR"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بوطه، حصار، چپ چپ، قیطور،قیطول، گمش آباد، رجعین /اندآباد  علیا/ایلجاق</a:t>
                      </a:r>
                      <a:endParaRPr lang="en-US" sz="11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effectLst/>
                          <a:latin typeface="Calibri" panose="020F0502020204030204" pitchFamily="34" charset="0"/>
                          <a:ea typeface="Calibri" panose="020F0502020204030204" pitchFamily="34" charset="0"/>
                          <a:cs typeface="B Nazanin" panose="00000400000000000000" pitchFamily="2" charset="-78"/>
                        </a:rPr>
                        <a:t>سازمان صنعت، معدن و تجارت</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80000"/>
                        </a:lnSpc>
                        <a:spcAft>
                          <a:spcPts val="0"/>
                        </a:spcAft>
                      </a:pPr>
                      <a:r>
                        <a:rPr lang="fa-IR" sz="1100" b="1" dirty="0">
                          <a:effectLst/>
                          <a:latin typeface="Calibri" panose="020F0502020204030204" pitchFamily="34" charset="0"/>
                          <a:ea typeface="Calibri" panose="020F0502020204030204" pitchFamily="34" charset="0"/>
                          <a:cs typeface="B Nazanin" panose="00000400000000000000" pitchFamily="2" charset="-78"/>
                        </a:rPr>
                        <a:t>جهادکشاورزی</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79502">
                <a:tc>
                  <a:txBody>
                    <a:bodyPr/>
                    <a:lstStyle/>
                    <a:p>
                      <a:pPr algn="r" rtl="1">
                        <a:lnSpc>
                          <a:spcPct val="80000"/>
                        </a:lnSpc>
                        <a:spcAft>
                          <a:spcPts val="0"/>
                        </a:spcAft>
                      </a:pPr>
                      <a:r>
                        <a:rPr lang="fa-IR" sz="1100" dirty="0">
                          <a:effectLst/>
                          <a:latin typeface="Calibri" panose="020F0502020204030204" pitchFamily="34" charset="0"/>
                          <a:ea typeface="Calibri" panose="020F0502020204030204" pitchFamily="34" charset="0"/>
                          <a:cs typeface="B Nazanin" panose="00000400000000000000" pitchFamily="2" charset="-78"/>
                        </a:rPr>
                        <a:t>کارگاه برنجکوبی مدرن و صنعتی</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قره بوطه/حصار</a:t>
                      </a:r>
                      <a:endParaRPr lang="en-US" sz="11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a:effectLst/>
                          <a:latin typeface="Calibri" panose="020F0502020204030204" pitchFamily="34" charset="0"/>
                          <a:ea typeface="Calibri" panose="020F0502020204030204" pitchFamily="34" charset="0"/>
                          <a:cs typeface="B Nazanin" panose="00000400000000000000" pitchFamily="2" charset="-78"/>
                        </a:rPr>
                        <a:t>سازمان صنعت، معدن و تجارت</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431541">
                <a:tc>
                  <a:txBody>
                    <a:bodyPr/>
                    <a:lstStyle/>
                    <a:p>
                      <a:pPr algn="r" rtl="1">
                        <a:lnSpc>
                          <a:spcPct val="80000"/>
                        </a:lnSpc>
                        <a:spcAft>
                          <a:spcPts val="0"/>
                        </a:spcAft>
                      </a:pPr>
                      <a:r>
                        <a:rPr lang="fa-IR" sz="1100" dirty="0">
                          <a:effectLst/>
                          <a:latin typeface="Calibri" panose="020F0502020204030204" pitchFamily="34" charset="0"/>
                          <a:ea typeface="Calibri" panose="020F0502020204030204" pitchFamily="34" charset="0"/>
                          <a:cs typeface="B Nazanin" panose="00000400000000000000" pitchFamily="2" charset="-78"/>
                        </a:rPr>
                        <a:t>اقامتگاه بومگردی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روستاهای قره بوطه، دگرماندرسی، چهرآباد، قره اوغلانلو، قره آغاج، تلخاب، میرجان، رضا آباد،شکورچی،باشیز،ایلجاق،میرجان، اندآباد علیا و سفلی، مشمپا، شکربلاغی،چرلانقوش</a:t>
                      </a:r>
                      <a:endParaRPr lang="en-US" sz="11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a:effectLst/>
                          <a:latin typeface="Calibri" panose="020F0502020204030204" pitchFamily="34" charset="0"/>
                          <a:ea typeface="Calibri" panose="020F0502020204030204" pitchFamily="34" charset="0"/>
                          <a:cs typeface="B Nazanin" panose="00000400000000000000" pitchFamily="2" charset="-78"/>
                        </a:rPr>
                        <a:t>اداره کل میراث فرهنگی، و صنایع دستی  و</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604449">
                <a:tc>
                  <a:txBody>
                    <a:bodyPr/>
                    <a:lstStyle/>
                    <a:p>
                      <a:pPr algn="r" rtl="1">
                        <a:lnSpc>
                          <a:spcPct val="80000"/>
                        </a:lnSpc>
                        <a:spcAft>
                          <a:spcPts val="0"/>
                        </a:spcAft>
                      </a:pPr>
                      <a:r>
                        <a:rPr lang="fa-IR" sz="1100" dirty="0">
                          <a:effectLst/>
                          <a:latin typeface="Calibri" panose="020F0502020204030204" pitchFamily="34" charset="0"/>
                          <a:ea typeface="Calibri" panose="020F0502020204030204" pitchFamily="34" charset="0"/>
                          <a:cs typeface="B Nazanin" panose="00000400000000000000" pitchFamily="2" charset="-78"/>
                        </a:rPr>
                        <a:t>کارگاه بسته بندی محصولات کشاورزی به مانتد(سیر، پیاز)</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چروک علیا و سفلی، انجمن سفلی و علیا،قره اغاج سفلی، و علیا،کزبر،کهاب، گمش آباد، باغلوجه سردار</a:t>
                      </a:r>
                      <a:endParaRPr lang="en-US" sz="11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effectLst/>
                          <a:latin typeface="Calibri" panose="020F0502020204030204" pitchFamily="34" charset="0"/>
                          <a:ea typeface="Calibri" panose="020F0502020204030204" pitchFamily="34" charset="0"/>
                          <a:cs typeface="B Nazanin" panose="00000400000000000000" pitchFamily="2" charset="-78"/>
                        </a:rPr>
                        <a:t>سازمان صنعت، معدن و تجارت</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94968">
                <a:tc>
                  <a:txBody>
                    <a:bodyPr/>
                    <a:lstStyle/>
                    <a:p>
                      <a:pPr algn="r" rtl="1">
                        <a:lnSpc>
                          <a:spcPct val="80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کارگاه روغن گیری  سبوس برنج</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قره بوطه</a:t>
                      </a:r>
                      <a:endParaRPr lang="en-US" sz="11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a:effectLst/>
                          <a:latin typeface="Calibri" panose="020F0502020204030204" pitchFamily="34" charset="0"/>
                          <a:ea typeface="Calibri" panose="020F0502020204030204" pitchFamily="34" charset="0"/>
                          <a:cs typeface="B Nazanin" panose="00000400000000000000" pitchFamily="2" charset="-78"/>
                        </a:rPr>
                        <a:t>سازمان صنعت، معدن و تجارت</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90630">
                <a:tc>
                  <a:txBody>
                    <a:bodyPr/>
                    <a:lstStyle/>
                    <a:p>
                      <a:pPr algn="r" rtl="1">
                        <a:lnSpc>
                          <a:spcPct val="80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 برگزاری جشنواره سیب،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رضا آباد،میرجان</a:t>
                      </a:r>
                      <a:endParaRPr lang="en-US" sz="11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effectLst/>
                          <a:latin typeface="Calibri" panose="020F0502020204030204" pitchFamily="34" charset="0"/>
                          <a:ea typeface="Calibri" panose="020F0502020204030204" pitchFamily="34" charset="0"/>
                          <a:cs typeface="B Nazanin" panose="00000400000000000000" pitchFamily="2" charset="-78"/>
                        </a:rPr>
                        <a:t>اداره کل میراث فرهنگی، و صنایع دستی  و گردشگری</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90630">
                <a:tc>
                  <a:txBody>
                    <a:bodyPr/>
                    <a:lstStyle/>
                    <a:p>
                      <a:pPr algn="r" rtl="1">
                        <a:lnSpc>
                          <a:spcPct val="80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برگزاری جشنواره عکاسی</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مشمپا</a:t>
                      </a:r>
                      <a:endParaRPr lang="en-US" sz="11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a:effectLst/>
                          <a:latin typeface="Calibri" panose="020F0502020204030204" pitchFamily="34" charset="0"/>
                          <a:ea typeface="Calibri" panose="020F0502020204030204" pitchFamily="34" charset="0"/>
                          <a:cs typeface="B Nazanin" panose="00000400000000000000" pitchFamily="2" charset="-78"/>
                        </a:rPr>
                        <a:t>اداره کل میراث فرهنگی، و صنایع دستی  و گردشگری</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421116">
                <a:tc>
                  <a:txBody>
                    <a:bodyPr/>
                    <a:lstStyle/>
                    <a:p>
                      <a:pPr algn="r" rtl="1">
                        <a:lnSpc>
                          <a:spcPct val="80000"/>
                        </a:lnSpc>
                        <a:spcAft>
                          <a:spcPts val="0"/>
                        </a:spcAft>
                      </a:pPr>
                      <a:r>
                        <a:rPr lang="fa-IR" sz="1100" dirty="0">
                          <a:effectLst/>
                          <a:latin typeface="Calibri" panose="020F0502020204030204" pitchFamily="34" charset="0"/>
                          <a:ea typeface="Calibri" panose="020F0502020204030204" pitchFamily="34" charset="0"/>
                          <a:cs typeface="B Nazanin" panose="00000400000000000000" pitchFamily="2" charset="-78"/>
                        </a:rPr>
                        <a:t>برگزاری تورهای گردشگری</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چهرآباد، مشمپا، دگرماندرسی، رضا اباد</a:t>
                      </a:r>
                      <a:endParaRPr lang="en-US" sz="11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effectLst/>
                          <a:latin typeface="Calibri" panose="020F0502020204030204" pitchFamily="34" charset="0"/>
                          <a:ea typeface="Calibri" panose="020F0502020204030204" pitchFamily="34" charset="0"/>
                          <a:cs typeface="B Nazanin" panose="00000400000000000000" pitchFamily="2" charset="-78"/>
                        </a:rPr>
                        <a:t>اداره کل میراث فرهنگی، و صنایع دستی  و گردشگری</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83544">
                <a:tc>
                  <a:txBody>
                    <a:bodyPr/>
                    <a:lstStyle/>
                    <a:p>
                      <a:pPr algn="r" rtl="1">
                        <a:lnSpc>
                          <a:spcPct val="80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کارگاه تولید خمیر سلولز وکاغذ مقوا از کاه برنج</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مشمپا</a:t>
                      </a:r>
                      <a:endParaRPr lang="en-US" sz="11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effectLst/>
                          <a:latin typeface="Calibri" panose="020F0502020204030204" pitchFamily="34" charset="0"/>
                          <a:ea typeface="Calibri" panose="020F0502020204030204" pitchFamily="34" charset="0"/>
                          <a:cs typeface="B Nazanin" panose="00000400000000000000" pitchFamily="2" charset="-78"/>
                        </a:rPr>
                        <a:t>سازمان صنعت، معدن و تجارت</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382807">
                <a:tc>
                  <a:txBody>
                    <a:bodyPr/>
                    <a:lstStyle/>
                    <a:p>
                      <a:pPr algn="r" rtl="1">
                        <a:lnSpc>
                          <a:spcPct val="80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احداث گلخانه نشاءبرنج</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قره بوطه،مشمپا</a:t>
                      </a:r>
                      <a:endParaRPr lang="en-US" sz="11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effectLst/>
                          <a:latin typeface="Calibri" panose="020F0502020204030204" pitchFamily="34" charset="0"/>
                          <a:ea typeface="Calibri" panose="020F0502020204030204" pitchFamily="34" charset="0"/>
                          <a:cs typeface="B Nazanin" panose="00000400000000000000" pitchFamily="2" charset="-78"/>
                        </a:rPr>
                        <a:t>جهاد کشاورزی</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86714">
                <a:tc>
                  <a:txBody>
                    <a:bodyPr/>
                    <a:lstStyle/>
                    <a:p>
                      <a:pPr algn="r" rtl="1">
                        <a:lnSpc>
                          <a:spcPct val="80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کارگاه تولید خوراک دام</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قره بوطه/مشمپا</a:t>
                      </a:r>
                      <a:endParaRPr lang="en-US" sz="11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effectLst/>
                          <a:latin typeface="Calibri" panose="020F0502020204030204" pitchFamily="34" charset="0"/>
                          <a:ea typeface="Calibri" panose="020F0502020204030204" pitchFamily="34" charset="0"/>
                          <a:cs typeface="B Nazanin" panose="00000400000000000000" pitchFamily="2" charset="-78"/>
                        </a:rPr>
                        <a:t>جهاد کشاورزی</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90630">
                <a:tc>
                  <a:txBody>
                    <a:bodyPr/>
                    <a:lstStyle/>
                    <a:p>
                      <a:pPr algn="r" rtl="1">
                        <a:lnSpc>
                          <a:spcPct val="80000"/>
                        </a:lnSpc>
                        <a:spcAft>
                          <a:spcPts val="0"/>
                        </a:spcAft>
                      </a:pPr>
                      <a:r>
                        <a:rPr lang="fa-IR" sz="1100" dirty="0">
                          <a:effectLst/>
                          <a:latin typeface="Calibri" panose="020F0502020204030204" pitchFamily="34" charset="0"/>
                          <a:ea typeface="Calibri" panose="020F0502020204030204" pitchFamily="34" charset="0"/>
                          <a:cs typeface="B Nazanin" panose="00000400000000000000" pitchFamily="2" charset="-78"/>
                        </a:rPr>
                        <a:t>دامپروری صنعتی</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قره بوطه، قره اوغلانلو، ایلجاق، مشمپا،نصیرآباد،میرجان،اند آباد علیا،گرگ تپه،قره چریان</a:t>
                      </a:r>
                      <a:endParaRPr lang="en-US" sz="11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effectLst/>
                          <a:latin typeface="Calibri" panose="020F0502020204030204" pitchFamily="34" charset="0"/>
                          <a:ea typeface="Calibri" panose="020F0502020204030204" pitchFamily="34" charset="0"/>
                          <a:cs typeface="B Nazanin" panose="00000400000000000000" pitchFamily="2" charset="-78"/>
                        </a:rPr>
                        <a:t>جهاد کشاورزی</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90630">
                <a:tc>
                  <a:txBody>
                    <a:bodyPr/>
                    <a:lstStyle/>
                    <a:p>
                      <a:pPr algn="r" rtl="1">
                        <a:lnSpc>
                          <a:spcPct val="80000"/>
                        </a:lnSpc>
                        <a:spcAft>
                          <a:spcPts val="0"/>
                        </a:spcAft>
                      </a:pPr>
                      <a:r>
                        <a:rPr lang="fa-IR" sz="1100">
                          <a:effectLst/>
                          <a:latin typeface="Calibri" panose="020F0502020204030204" pitchFamily="34" charset="0"/>
                          <a:ea typeface="Calibri" panose="020F0502020204030204" pitchFamily="34" charset="0"/>
                          <a:cs typeface="B Nazanin" panose="00000400000000000000" pitchFamily="2" charset="-78"/>
                        </a:rPr>
                        <a:t>احداث رستوران گردشگری</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مشمپا،قولی قصه/سلطان آباد،رجعین،اند آباد علیا،دولاناب</a:t>
                      </a:r>
                      <a:endParaRPr lang="en-US" sz="11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a:effectLst/>
                          <a:latin typeface="Calibri" panose="020F0502020204030204" pitchFamily="34" charset="0"/>
                          <a:ea typeface="Calibri" panose="020F0502020204030204" pitchFamily="34" charset="0"/>
                          <a:cs typeface="B Nazanin" panose="00000400000000000000" pitchFamily="2" charset="-78"/>
                        </a:rPr>
                        <a:t>اداره کل میراث فرهنگی، و صنایع دستی  و گردشگری</a:t>
                      </a:r>
                      <a:endParaRPr lang="en-US" sz="11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90630">
                <a:tc>
                  <a:txBody>
                    <a:bodyPr/>
                    <a:lstStyle/>
                    <a:p>
                      <a:pPr algn="r" rtl="1">
                        <a:lnSpc>
                          <a:spcPct val="80000"/>
                        </a:lnSpc>
                        <a:spcAft>
                          <a:spcPts val="0"/>
                        </a:spcAft>
                      </a:pPr>
                      <a:r>
                        <a:rPr lang="fa-IR" sz="1100" dirty="0">
                          <a:effectLst/>
                          <a:latin typeface="Calibri" panose="020F0502020204030204" pitchFamily="34" charset="0"/>
                          <a:ea typeface="Calibri" panose="020F0502020204030204" pitchFamily="34" charset="0"/>
                          <a:cs typeface="B Nazanin" panose="00000400000000000000" pitchFamily="2" charset="-78"/>
                        </a:rPr>
                        <a:t>کارگاه تولید سبد پلاستیکی</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حصار،رضاآباد</a:t>
                      </a:r>
                      <a:endParaRPr lang="en-US" sz="11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100" b="1" dirty="0">
                          <a:effectLst/>
                          <a:latin typeface="Calibri" panose="020F0502020204030204" pitchFamily="34" charset="0"/>
                          <a:ea typeface="Calibri" panose="020F0502020204030204" pitchFamily="34" charset="0"/>
                          <a:cs typeface="B Nazanin" panose="00000400000000000000" pitchFamily="2" charset="-78"/>
                        </a:rPr>
                        <a:t>سازمان صنعت، معدن و تجارت</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bl>
          </a:graphicData>
        </a:graphic>
      </p:graphicFrame>
      <p:sp>
        <p:nvSpPr>
          <p:cNvPr id="6" name="Rectangle 5"/>
          <p:cNvSpPr/>
          <p:nvPr/>
        </p:nvSpPr>
        <p:spPr>
          <a:xfrm>
            <a:off x="4917772" y="95739"/>
            <a:ext cx="4004622"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فهرست طرح‌های سرمایه‌گذاری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3991682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graphicFrame>
        <p:nvGraphicFramePr>
          <p:cNvPr id="4" name="Table 3"/>
          <p:cNvGraphicFramePr>
            <a:graphicFrameLocks noGrp="1"/>
          </p:cNvGraphicFramePr>
          <p:nvPr>
            <p:extLst>
              <p:ext uri="{D42A27DB-BD31-4B8C-83A1-F6EECF244321}">
                <p14:modId xmlns:p14="http://schemas.microsoft.com/office/powerpoint/2010/main" val="3726637479"/>
              </p:ext>
            </p:extLst>
          </p:nvPr>
        </p:nvGraphicFramePr>
        <p:xfrm>
          <a:off x="157315" y="617556"/>
          <a:ext cx="8780208" cy="5667475"/>
        </p:xfrm>
        <a:graphic>
          <a:graphicData uri="http://schemas.openxmlformats.org/drawingml/2006/table">
            <a:tbl>
              <a:tblPr rtl="1" firstRow="1" firstCol="1" bandRow="1">
                <a:tableStyleId>{C4B1156A-380E-4F78-BDF5-A606A8083BF9}</a:tableStyleId>
              </a:tblPr>
              <a:tblGrid>
                <a:gridCol w="2567113"/>
                <a:gridCol w="4180955"/>
                <a:gridCol w="2032140"/>
              </a:tblGrid>
              <a:tr h="452938">
                <a:tc>
                  <a:txBody>
                    <a:bodyPr/>
                    <a:lstStyle/>
                    <a:p>
                      <a:pPr marL="0" marR="0" algn="ctr" rtl="1">
                        <a:lnSpc>
                          <a:spcPct val="107000"/>
                        </a:lnSpc>
                        <a:spcBef>
                          <a:spcPts val="0"/>
                        </a:spcBef>
                        <a:spcAft>
                          <a:spcPts val="0"/>
                        </a:spcAft>
                      </a:pPr>
                      <a:r>
                        <a:rPr lang="ar-SA" sz="1400" b="1" dirty="0">
                          <a:effectLst/>
                          <a:cs typeface="B Nazanin" panose="00000400000000000000" pitchFamily="2" charset="-78"/>
                        </a:rPr>
                        <a:t>عنوان طرح</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ctr" rtl="1">
                        <a:lnSpc>
                          <a:spcPct val="107000"/>
                        </a:lnSpc>
                        <a:spcBef>
                          <a:spcPts val="0"/>
                        </a:spcBef>
                        <a:spcAft>
                          <a:spcPts val="0"/>
                        </a:spcAft>
                      </a:pPr>
                      <a:r>
                        <a:rPr lang="ar-SA" sz="1400" b="1" dirty="0">
                          <a:effectLst/>
                          <a:cs typeface="B Nazanin" panose="00000400000000000000" pitchFamily="2" charset="-78"/>
                        </a:rPr>
                        <a:t>محل اجرا</a:t>
                      </a:r>
                      <a:endParaRPr lang="en-US" sz="1600" b="1" dirty="0">
                        <a:effectLst/>
                        <a:cs typeface="B Nazanin" panose="00000400000000000000" pitchFamily="2" charset="-78"/>
                      </a:endParaRPr>
                    </a:p>
                    <a:p>
                      <a:pPr marL="0" marR="0" algn="ctr" rtl="1">
                        <a:lnSpc>
                          <a:spcPct val="107000"/>
                        </a:lnSpc>
                        <a:spcBef>
                          <a:spcPts val="0"/>
                        </a:spcBef>
                        <a:spcAft>
                          <a:spcPts val="0"/>
                        </a:spcAft>
                      </a:pPr>
                      <a:r>
                        <a:rPr lang="ar-SA" sz="1400" b="1" dirty="0">
                          <a:effectLst/>
                          <a:cs typeface="B Nazanin" panose="00000400000000000000" pitchFamily="2" charset="-78"/>
                        </a:rPr>
                        <a:t>( روستا)</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c>
                  <a:txBody>
                    <a:bodyPr/>
                    <a:lstStyle/>
                    <a:p>
                      <a:pPr marL="0" marR="0" algn="ctr" rtl="1">
                        <a:lnSpc>
                          <a:spcPct val="107000"/>
                        </a:lnSpc>
                        <a:spcBef>
                          <a:spcPts val="0"/>
                        </a:spcBef>
                        <a:spcAft>
                          <a:spcPts val="0"/>
                        </a:spcAft>
                      </a:pPr>
                      <a:r>
                        <a:rPr lang="ar-SA" sz="1400" b="1" dirty="0">
                          <a:effectLst/>
                          <a:cs typeface="B Nazanin" panose="00000400000000000000" pitchFamily="2" charset="-78"/>
                        </a:rPr>
                        <a:t>دستگاه اجرایی مرتبط</a:t>
                      </a:r>
                      <a:endParaRPr lang="en-US" sz="1600" b="1" dirty="0">
                        <a:effectLst/>
                        <a:latin typeface="Calibri" panose="020F0502020204030204" pitchFamily="34" charset="0"/>
                        <a:ea typeface="Calibri" panose="020F0502020204030204" pitchFamily="34" charset="0"/>
                        <a:cs typeface="B Nazanin" panose="00000400000000000000" pitchFamily="2" charset="-78"/>
                      </a:endParaRPr>
                    </a:p>
                  </a:txBody>
                  <a:tcPr marL="62584" marR="62584" marT="0" marB="0" anchor="ctr">
                    <a:solidFill>
                      <a:srgbClr val="FFCC99"/>
                    </a:solidFill>
                  </a:tcPr>
                </a:tc>
              </a:tr>
              <a:tr h="229761">
                <a:tc>
                  <a:txBody>
                    <a:bodyPr/>
                    <a:lstStyle/>
                    <a:p>
                      <a:pPr algn="r" rtl="1">
                        <a:lnSpc>
                          <a:spcPct val="80000"/>
                        </a:lnSpc>
                        <a:spcAft>
                          <a:spcPts val="0"/>
                        </a:spcAft>
                      </a:pPr>
                      <a:r>
                        <a:rPr lang="fa-IR" sz="1000"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کارگاه بسته بندی جارو</a:t>
                      </a:r>
                      <a:endParaRPr lang="en-US"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چروک علیا/کهاب/قیطول</a:t>
                      </a:r>
                      <a:endParaRPr lang="en-US" sz="11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سازمان صنعت، معدن و تجارت</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341395">
                <a:tc>
                  <a:txBody>
                    <a:bodyPr/>
                    <a:lstStyle/>
                    <a:p>
                      <a:pPr algn="r" rtl="1">
                        <a:lnSpc>
                          <a:spcPct val="80000"/>
                        </a:lnSpc>
                        <a:spcAft>
                          <a:spcPts val="0"/>
                        </a:spcAft>
                      </a:pPr>
                      <a:r>
                        <a:rPr lang="fa-IR" sz="1000"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احداث گلخانه </a:t>
                      </a:r>
                      <a:endParaRPr lang="en-US"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smtClean="0">
                          <a:solidFill>
                            <a:schemeClr val="tx1"/>
                          </a:solidFill>
                          <a:effectLst/>
                          <a:latin typeface="Calibri" panose="020F0502020204030204" pitchFamily="34" charset="0"/>
                          <a:ea typeface="Calibri" panose="020F0502020204030204" pitchFamily="34" charset="0"/>
                          <a:cs typeface="B Nazanin" panose="00000400000000000000" pitchFamily="2" charset="-78"/>
                        </a:rPr>
                        <a:t>قره </a:t>
                      </a:r>
                      <a:r>
                        <a:rPr lang="fa-IR" sz="10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بوطه،رجعین، اندآباد علیا، قولی قصه، گمش آباد، باغلوجه سردار، </a:t>
                      </a:r>
                      <a:r>
                        <a:rPr lang="fa-IR" sz="1000" b="1" dirty="0" smtClean="0">
                          <a:solidFill>
                            <a:schemeClr val="tx1"/>
                          </a:solidFill>
                          <a:effectLst/>
                          <a:latin typeface="Calibri" panose="020F0502020204030204" pitchFamily="34" charset="0"/>
                          <a:ea typeface="Calibri" panose="020F0502020204030204" pitchFamily="34" charset="0"/>
                          <a:cs typeface="B Nazanin" panose="00000400000000000000" pitchFamily="2" charset="-78"/>
                        </a:rPr>
                        <a:t>کزبر</a:t>
                      </a:r>
                      <a:r>
                        <a:rPr lang="fa-IR" sz="1000" b="1" baseline="0" dirty="0" smtClean="0">
                          <a:solidFill>
                            <a:schemeClr val="tx1"/>
                          </a:solidFill>
                          <a:effectLst/>
                          <a:latin typeface="Calibri" panose="020F0502020204030204" pitchFamily="34" charset="0"/>
                          <a:ea typeface="Calibri" panose="020F0502020204030204" pitchFamily="34" charset="0"/>
                          <a:cs typeface="B Nazanin" panose="00000400000000000000" pitchFamily="2" charset="-78"/>
                        </a:rPr>
                        <a:t> </a:t>
                      </a:r>
                      <a:r>
                        <a:rPr lang="fa-IR" sz="1000" b="1" dirty="0" smtClean="0">
                          <a:solidFill>
                            <a:schemeClr val="tx1"/>
                          </a:solidFill>
                          <a:effectLst/>
                          <a:latin typeface="Calibri" panose="020F0502020204030204" pitchFamily="34" charset="0"/>
                          <a:ea typeface="Calibri" panose="020F0502020204030204" pitchFamily="34" charset="0"/>
                          <a:cs typeface="B Nazanin" panose="00000400000000000000" pitchFamily="2" charset="-78"/>
                        </a:rPr>
                        <a:t>،گوالان،سرچم </a:t>
                      </a:r>
                      <a:r>
                        <a:rPr lang="fa-IR" sz="10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سفلی</a:t>
                      </a:r>
                      <a:endParaRPr lang="en-US" sz="1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جهاد کشاورزی</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194142">
                <a:tc>
                  <a:txBody>
                    <a:bodyPr/>
                    <a:lstStyle/>
                    <a:p>
                      <a:pPr algn="r" rtl="1">
                        <a:lnSpc>
                          <a:spcPct val="80000"/>
                        </a:lnSpc>
                        <a:spcAft>
                          <a:spcPts val="0"/>
                        </a:spcAft>
                      </a:pPr>
                      <a:r>
                        <a:rPr lang="fa-IR" sz="1000"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کارگاه تبدیل و بسته بندی برنج</a:t>
                      </a:r>
                      <a:endParaRPr lang="en-US"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حصار،قره بوطه، مشمپا</a:t>
                      </a:r>
                      <a:endParaRPr lang="en-US" sz="1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سازمان صنعت، معدن و تجارت</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41903">
                <a:tc>
                  <a:txBody>
                    <a:bodyPr/>
                    <a:lstStyle/>
                    <a:p>
                      <a:pPr algn="r" rtl="1">
                        <a:lnSpc>
                          <a:spcPct val="80000"/>
                        </a:lnSpc>
                        <a:spcAft>
                          <a:spcPts val="0"/>
                        </a:spcAft>
                      </a:pPr>
                      <a:r>
                        <a:rPr lang="fa-IR" sz="1000"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بسته بندی پسته</a:t>
                      </a:r>
                      <a:endParaRPr lang="en-US"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رجعین، کمش آباد، مشمپا</a:t>
                      </a:r>
                      <a:endParaRPr lang="en-US" sz="1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سازمان صنعت، معدن و تجارت</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جهاد کشاورزی</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30513">
                <a:tc>
                  <a:txBody>
                    <a:bodyPr/>
                    <a:lstStyle/>
                    <a:p>
                      <a:pPr algn="r" rtl="1">
                        <a:lnSpc>
                          <a:spcPct val="80000"/>
                        </a:lnSpc>
                        <a:spcAft>
                          <a:spcPts val="0"/>
                        </a:spcAft>
                      </a:pPr>
                      <a:r>
                        <a:rPr lang="fa-IR" sz="1000"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فراوری مواد معدنی</a:t>
                      </a:r>
                      <a:endParaRPr lang="en-US"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ایلجاق،چیر،ابراهیم آباد / دهستان غنی بیگلو</a:t>
                      </a:r>
                      <a:endParaRPr lang="en-US" sz="1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سازمان صنعت، معدن و تجارت</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41903">
                <a:tc>
                  <a:txBody>
                    <a:bodyPr/>
                    <a:lstStyle/>
                    <a:p>
                      <a:pPr algn="r" rtl="1">
                        <a:lnSpc>
                          <a:spcPct val="80000"/>
                        </a:lnSpc>
                        <a:spcAft>
                          <a:spcPts val="0"/>
                        </a:spcAft>
                      </a:pPr>
                      <a:r>
                        <a:rPr lang="fa-IR" sz="1000"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جشنواره تولیدات عشایر و بازی های بومی و محلی</a:t>
                      </a:r>
                      <a:endParaRPr lang="en-US"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قره اوغلانلو،ایلجاق</a:t>
                      </a:r>
                      <a:endParaRPr lang="en-US" sz="1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اداره کل میراث فرهنگی، و صنایع دستی  و گردشگری</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66079">
                <a:tc>
                  <a:txBody>
                    <a:bodyPr/>
                    <a:lstStyle/>
                    <a:p>
                      <a:pPr algn="r" rtl="1">
                        <a:lnSpc>
                          <a:spcPct val="80000"/>
                        </a:lnSpc>
                        <a:spcAft>
                          <a:spcPts val="0"/>
                        </a:spcAft>
                      </a:pPr>
                      <a:r>
                        <a:rPr lang="fa-IR" sz="1000"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ایجاد خدمات گردشگری بین راهی(سفره خانه سنتی، اقامتگاه، رستوران فضاهای تفریحی)</a:t>
                      </a:r>
                      <a:endParaRPr lang="en-US"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رجعین،باغلوجه سردار، اندآباد علیا، قره بوطه،سرچم علیا، ابراهیم آباد</a:t>
                      </a:r>
                      <a:endParaRPr lang="en-US" sz="1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اداره کل میراث فرهنگی، و صنایع دستی  و گردشگری</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28095">
                <a:tc>
                  <a:txBody>
                    <a:bodyPr/>
                    <a:lstStyle/>
                    <a:p>
                      <a:pPr algn="r" rtl="1">
                        <a:lnSpc>
                          <a:spcPct val="80000"/>
                        </a:lnSpc>
                        <a:spcAft>
                          <a:spcPts val="0"/>
                        </a:spcAft>
                      </a:pPr>
                      <a:r>
                        <a:rPr lang="fa-IR" sz="1000"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پرورش قارچ</a:t>
                      </a:r>
                      <a:endParaRPr lang="en-US"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قره بوطه،مشمپا،قیطول،گوگ تپه،گوالان، چپ جپ، سرچم سفلی،مشمپا، گمش آباد، ابراهیم آباد</a:t>
                      </a:r>
                      <a:endParaRPr lang="en-US" sz="1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جهاد کشاورزی</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30513">
                <a:tc>
                  <a:txBody>
                    <a:bodyPr/>
                    <a:lstStyle/>
                    <a:p>
                      <a:pPr algn="r" rtl="1">
                        <a:lnSpc>
                          <a:spcPct val="80000"/>
                        </a:lnSpc>
                        <a:spcAft>
                          <a:spcPts val="0"/>
                        </a:spcAft>
                      </a:pPr>
                      <a:r>
                        <a:rPr lang="fa-IR" sz="1000">
                          <a:solidFill>
                            <a:schemeClr val="tx1"/>
                          </a:solidFill>
                          <a:effectLst/>
                          <a:latin typeface="Calibri" panose="020F0502020204030204" pitchFamily="34" charset="0"/>
                          <a:ea typeface="Calibri" panose="020F0502020204030204" pitchFamily="34" charset="0"/>
                          <a:cs typeface="B Nazanin" panose="00000400000000000000" pitchFamily="2" charset="-78"/>
                        </a:rPr>
                        <a:t>بسته بندی عسل</a:t>
                      </a:r>
                      <a:endParaRPr lang="en-US" sz="10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رجعین،میرجان،حصار،نیک پی، انجمن علیا</a:t>
                      </a:r>
                      <a:endParaRPr lang="en-US" sz="1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جهاد کشاورزی</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30513">
                <a:tc>
                  <a:txBody>
                    <a:bodyPr/>
                    <a:lstStyle/>
                    <a:p>
                      <a:pPr algn="r" rtl="1">
                        <a:lnSpc>
                          <a:spcPct val="80000"/>
                        </a:lnSpc>
                        <a:spcAft>
                          <a:spcPts val="0"/>
                        </a:spcAft>
                      </a:pPr>
                      <a:r>
                        <a:rPr lang="fa-IR" sz="1000"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کشت زعفران</a:t>
                      </a:r>
                      <a:endParaRPr lang="en-US"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قیطول،رجعین،چپ چپ،اسفناج،قره چریان، چهراّباد</a:t>
                      </a:r>
                      <a:endParaRPr lang="en-US" sz="1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جهاد کشاورزی</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30513">
                <a:tc>
                  <a:txBody>
                    <a:bodyPr/>
                    <a:lstStyle/>
                    <a:p>
                      <a:pPr algn="r" rtl="1">
                        <a:lnSpc>
                          <a:spcPct val="80000"/>
                        </a:lnSpc>
                        <a:spcAft>
                          <a:spcPts val="0"/>
                        </a:spcAft>
                      </a:pPr>
                      <a:r>
                        <a:rPr lang="fa-IR" sz="1000"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پرورش زالو</a:t>
                      </a:r>
                      <a:endParaRPr lang="en-US"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حصار، قره اغاج سفلی و علیا، ساری کند سفلی و علیا، مهرآباد</a:t>
                      </a:r>
                      <a:endParaRPr lang="en-US" sz="1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جهاد کشاورزی</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41903">
                <a:tc>
                  <a:txBody>
                    <a:bodyPr/>
                    <a:lstStyle/>
                    <a:p>
                      <a:pPr algn="r" rtl="1">
                        <a:lnSpc>
                          <a:spcPct val="80000"/>
                        </a:lnSpc>
                        <a:spcAft>
                          <a:spcPts val="0"/>
                        </a:spcAft>
                      </a:pPr>
                      <a:r>
                        <a:rPr lang="fa-IR" sz="1000"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کشت گل محمدی</a:t>
                      </a:r>
                      <a:endParaRPr lang="en-US"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گوالان،چپ چپ،چروک علیا،میرجان، اندآباد سفلی،سرچم سفلی و علیا،فیله خاصه،گمش آباد، قره چریان،قاهران، کزبر، نصیر آباد</a:t>
                      </a:r>
                      <a:endParaRPr lang="en-US" sz="1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جهاد کشاورزی</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41903">
                <a:tc>
                  <a:txBody>
                    <a:bodyPr/>
                    <a:lstStyle/>
                    <a:p>
                      <a:pPr algn="r" rtl="1">
                        <a:lnSpc>
                          <a:spcPct val="80000"/>
                        </a:lnSpc>
                        <a:spcAft>
                          <a:spcPts val="0"/>
                        </a:spcAft>
                      </a:pPr>
                      <a:r>
                        <a:rPr lang="fa-IR" sz="1000"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 توسعه و تثبیت پرورش ماهی</a:t>
                      </a:r>
                      <a:endParaRPr lang="en-US"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قره بوطه،مشمپا،گوالان، اسفناج، نیک پی،ساری کند علیا،ساری کند سفلی،انجمن علیا،مهرآباد، اند آباد سفلی</a:t>
                      </a:r>
                      <a:endParaRPr lang="en-US" sz="1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جهاد کشاورزی</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41903">
                <a:tc>
                  <a:txBody>
                    <a:bodyPr/>
                    <a:lstStyle/>
                    <a:p>
                      <a:pPr algn="r" rtl="1">
                        <a:lnSpc>
                          <a:spcPct val="80000"/>
                        </a:lnSpc>
                        <a:spcAft>
                          <a:spcPts val="0"/>
                        </a:spcAft>
                      </a:pPr>
                      <a:r>
                        <a:rPr lang="fa-IR" sz="1000"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پرورش بوقلمون و بلدرچین شتر مرغ </a:t>
                      </a:r>
                      <a:endParaRPr lang="en-US"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چپ چپ،حماملو پایین، انجمن علیا، چپر، قره اغاج،اندآباد سفلی، مینان،گوگلر، لولک آباد، مهرآباد، چهرآباد، قزلجه سفلی و علیا،</a:t>
                      </a:r>
                      <a:endParaRPr lang="en-US" sz="1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جهاد کشاورزی</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30513">
                <a:tc>
                  <a:txBody>
                    <a:bodyPr/>
                    <a:lstStyle/>
                    <a:p>
                      <a:pPr algn="r" rtl="1">
                        <a:lnSpc>
                          <a:spcPct val="80000"/>
                        </a:lnSpc>
                        <a:spcAft>
                          <a:spcPts val="0"/>
                        </a:spcAft>
                      </a:pPr>
                      <a:r>
                        <a:rPr lang="fa-IR" sz="1000"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مرغداری</a:t>
                      </a:r>
                      <a:endParaRPr lang="en-US"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رجعین، قولی قصه،اسفناج</a:t>
                      </a:r>
                      <a:endParaRPr lang="en-US" sz="1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جهاد کشاورزی</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30513">
                <a:tc>
                  <a:txBody>
                    <a:bodyPr/>
                    <a:lstStyle/>
                    <a:p>
                      <a:pPr algn="r" rtl="1">
                        <a:lnSpc>
                          <a:spcPct val="80000"/>
                        </a:lnSpc>
                        <a:spcAft>
                          <a:spcPts val="0"/>
                        </a:spcAft>
                      </a:pPr>
                      <a:r>
                        <a:rPr lang="fa-IR" sz="1000"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تعمیرکار ماشین آلات کشاورزی</a:t>
                      </a:r>
                      <a:endParaRPr lang="en-US"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قره بوطه، مشمپا، رجعین، قولی قصه سلطان آباد، حصار،گمش آباد، بزوشا، کزبر</a:t>
                      </a:r>
                      <a:endParaRPr lang="en-US" sz="1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جهاد کشاورزی</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41903">
                <a:tc>
                  <a:txBody>
                    <a:bodyPr/>
                    <a:lstStyle/>
                    <a:p>
                      <a:pPr algn="r" rtl="1">
                        <a:lnSpc>
                          <a:spcPct val="80000"/>
                        </a:lnSpc>
                        <a:spcAft>
                          <a:spcPts val="0"/>
                        </a:spcAft>
                      </a:pPr>
                      <a:r>
                        <a:rPr lang="fa-IR" sz="1000"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کارگاه چیپس میوه</a:t>
                      </a:r>
                      <a:endParaRPr lang="en-US"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میرجان، رضا آباد</a:t>
                      </a:r>
                      <a:endParaRPr lang="en-US" sz="1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سازمان صنعت، معدن و تجارت</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جهادکشاورزی</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49462">
                <a:tc>
                  <a:txBody>
                    <a:bodyPr/>
                    <a:lstStyle/>
                    <a:p>
                      <a:pPr algn="r" rtl="1">
                        <a:lnSpc>
                          <a:spcPct val="80000"/>
                        </a:lnSpc>
                        <a:spcAft>
                          <a:spcPts val="0"/>
                        </a:spcAft>
                      </a:pPr>
                      <a:r>
                        <a:rPr lang="fa-IR" sz="1000"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کارگاه صنایع دستی از قبیل فرش بافی، فیروزه کاری و قلم زنی مس ، خیاطی)</a:t>
                      </a:r>
                      <a:endParaRPr lang="en-US"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روستاهای بالای 20خانوار واجد شرایط</a:t>
                      </a:r>
                      <a:endParaRPr lang="en-US" sz="1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اداره کل میراث فرهنگی، و صنایع دستی  و گردشگری</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362854">
                <a:tc>
                  <a:txBody>
                    <a:bodyPr/>
                    <a:lstStyle/>
                    <a:p>
                      <a:pPr algn="r" rtl="1">
                        <a:lnSpc>
                          <a:spcPct val="80000"/>
                        </a:lnSpc>
                        <a:spcAft>
                          <a:spcPts val="0"/>
                        </a:spcAft>
                      </a:pPr>
                      <a:r>
                        <a:rPr lang="fa-IR" sz="1000"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احداث  دامپروری کوچک </a:t>
                      </a:r>
                      <a:endParaRPr lang="en-US"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gn="r" rtl="1">
                        <a:lnSpc>
                          <a:spcPct val="80000"/>
                        </a:lnSpc>
                        <a:spcAft>
                          <a:spcPts val="0"/>
                        </a:spcAft>
                      </a:pPr>
                      <a:r>
                        <a:rPr lang="fa-IR" sz="1000"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(بز وگوسفند)</a:t>
                      </a:r>
                      <a:endParaRPr lang="en-US"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گوالان/نصیرآباد/باغلوجه سردار/قولی قصه سلطان آباد/قیطول/چپ چپ/ ایلجاق/میرجان/ اندآباد علیا و سفلی/ قره اوغلانلو،/ حصار/  رضا آباد/دگرماندرسی/گرگ تپه/حماملو علیا/سرچم سفلی/گمش آباد/دولاناب،لولک آباد و روستاهای دارای توان و ظرفیت</a:t>
                      </a:r>
                      <a:endParaRPr lang="en-US" sz="1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جهاد کشاورزی</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30513">
                <a:tc>
                  <a:txBody>
                    <a:bodyPr/>
                    <a:lstStyle/>
                    <a:p>
                      <a:pPr algn="r" rtl="1">
                        <a:lnSpc>
                          <a:spcPct val="80000"/>
                        </a:lnSpc>
                        <a:spcAft>
                          <a:spcPts val="0"/>
                        </a:spcAft>
                      </a:pPr>
                      <a:r>
                        <a:rPr lang="fa-IR" sz="1000"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تبدیل فضولات حیوانی به کمپوست</a:t>
                      </a:r>
                      <a:endParaRPr lang="en-US"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قره اوغلانلو ، قره بوطه، ایلجاق،گرگ تپه</a:t>
                      </a:r>
                      <a:endParaRPr lang="en-US" sz="1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محیط زیست-جهاد کشاورزی</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241903">
                <a:tc>
                  <a:txBody>
                    <a:bodyPr/>
                    <a:lstStyle/>
                    <a:p>
                      <a:pPr algn="r" rtl="1">
                        <a:lnSpc>
                          <a:spcPct val="80000"/>
                        </a:lnSpc>
                        <a:spcAft>
                          <a:spcPts val="0"/>
                        </a:spcAft>
                      </a:pPr>
                      <a:r>
                        <a:rPr lang="fa-IR" sz="1000"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ناحیه صنعتی</a:t>
                      </a:r>
                      <a:endParaRPr lang="en-US" sz="10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قره بوطه</a:t>
                      </a:r>
                      <a:endParaRPr lang="en-US" sz="10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80000"/>
                        </a:lnSpc>
                        <a:spcAft>
                          <a:spcPts val="0"/>
                        </a:spcAft>
                      </a:pPr>
                      <a:r>
                        <a:rPr lang="fa-IR" sz="1000" b="1" dirty="0">
                          <a:effectLst/>
                          <a:latin typeface="Calibri" panose="020F0502020204030204" pitchFamily="34" charset="0"/>
                          <a:ea typeface="Calibri" panose="020F0502020204030204" pitchFamily="34" charset="0"/>
                          <a:cs typeface="B Nazanin" panose="00000400000000000000" pitchFamily="2" charset="-78"/>
                        </a:rPr>
                        <a:t>سازمان صنعت، معدن و تجارت، جهاد کشاورزی</a:t>
                      </a:r>
                      <a:endParaRPr lang="en-US" sz="1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bl>
          </a:graphicData>
        </a:graphic>
      </p:graphicFrame>
      <p:sp>
        <p:nvSpPr>
          <p:cNvPr id="5" name="Rectangle 4"/>
          <p:cNvSpPr/>
          <p:nvPr/>
        </p:nvSpPr>
        <p:spPr>
          <a:xfrm>
            <a:off x="4827526" y="94335"/>
            <a:ext cx="4004622"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فهرست طرح‌های سرمایه‌گذاری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35760959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graphicFrame>
        <p:nvGraphicFramePr>
          <p:cNvPr id="5" name="Table 4"/>
          <p:cNvGraphicFramePr>
            <a:graphicFrameLocks noGrp="1"/>
          </p:cNvGraphicFramePr>
          <p:nvPr>
            <p:extLst>
              <p:ext uri="{D42A27DB-BD31-4B8C-83A1-F6EECF244321}">
                <p14:modId xmlns:p14="http://schemas.microsoft.com/office/powerpoint/2010/main" val="1323417949"/>
              </p:ext>
            </p:extLst>
          </p:nvPr>
        </p:nvGraphicFramePr>
        <p:xfrm>
          <a:off x="495301" y="1294823"/>
          <a:ext cx="8216080" cy="3365666"/>
        </p:xfrm>
        <a:graphic>
          <a:graphicData uri="http://schemas.openxmlformats.org/drawingml/2006/table">
            <a:tbl>
              <a:tblPr rtl="1" firstRow="1" firstCol="1" bandRow="1">
                <a:tableStyleId>{C4B1156A-380E-4F78-BDF5-A606A8083BF9}</a:tableStyleId>
              </a:tblPr>
              <a:tblGrid>
                <a:gridCol w="3085960"/>
                <a:gridCol w="1897914"/>
                <a:gridCol w="1526548"/>
                <a:gridCol w="1705658"/>
              </a:tblGrid>
              <a:tr h="480054">
                <a:tc>
                  <a:txBody>
                    <a:bodyPr/>
                    <a:lstStyle/>
                    <a:p>
                      <a:pPr marL="0" marR="0" algn="ctr" rtl="1">
                        <a:lnSpc>
                          <a:spcPct val="107000"/>
                        </a:lnSpc>
                        <a:spcBef>
                          <a:spcPts val="0"/>
                        </a:spcBef>
                        <a:spcAft>
                          <a:spcPts val="0"/>
                        </a:spcAft>
                      </a:pPr>
                      <a:r>
                        <a:rPr lang="ar-SA" sz="1200" dirty="0">
                          <a:effectLst/>
                          <a:cs typeface="B Nazanin" panose="00000400000000000000" pitchFamily="2" charset="-78"/>
                        </a:rPr>
                        <a:t>عنوان پروژه</a:t>
                      </a:r>
                      <a:endParaRPr lang="en-US" sz="16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200">
                          <a:effectLst/>
                          <a:cs typeface="B Nazanin" panose="00000400000000000000" pitchFamily="2" charset="-78"/>
                        </a:rPr>
                        <a:t>عنوان فصل</a:t>
                      </a:r>
                      <a:endParaRPr lang="en-US" sz="16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200">
                          <a:effectLst/>
                          <a:cs typeface="B Nazanin" panose="00000400000000000000" pitchFamily="2" charset="-78"/>
                        </a:rPr>
                        <a:t>محل اجرا</a:t>
                      </a:r>
                      <a:endParaRPr lang="en-US" sz="1600">
                        <a:effectLst/>
                        <a:cs typeface="B Nazanin" panose="00000400000000000000" pitchFamily="2" charset="-78"/>
                      </a:endParaRPr>
                    </a:p>
                    <a:p>
                      <a:pPr marL="0" marR="0" algn="ctr" rtl="1">
                        <a:lnSpc>
                          <a:spcPct val="107000"/>
                        </a:lnSpc>
                        <a:spcBef>
                          <a:spcPts val="0"/>
                        </a:spcBef>
                        <a:spcAft>
                          <a:spcPts val="0"/>
                        </a:spcAft>
                      </a:pPr>
                      <a:r>
                        <a:rPr lang="ar-SA" sz="1200">
                          <a:effectLst/>
                          <a:cs typeface="B Nazanin" panose="00000400000000000000" pitchFamily="2" charset="-78"/>
                        </a:rPr>
                        <a:t>نام روستا</a:t>
                      </a:r>
                      <a:endParaRPr lang="en-US" sz="16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c>
                  <a:txBody>
                    <a:bodyPr/>
                    <a:lstStyle/>
                    <a:p>
                      <a:pPr marL="0" marR="0" algn="ctr" rtl="1">
                        <a:lnSpc>
                          <a:spcPct val="107000"/>
                        </a:lnSpc>
                        <a:spcBef>
                          <a:spcPts val="0"/>
                        </a:spcBef>
                        <a:spcAft>
                          <a:spcPts val="0"/>
                        </a:spcAft>
                      </a:pPr>
                      <a:r>
                        <a:rPr lang="ar-SA" sz="1200" dirty="0">
                          <a:effectLst/>
                          <a:cs typeface="B Nazanin" panose="00000400000000000000" pitchFamily="2" charset="-78"/>
                        </a:rPr>
                        <a:t>دستگاه اجرایی</a:t>
                      </a:r>
                      <a:endParaRPr lang="en-US" sz="16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FFCC99"/>
                    </a:solidFill>
                  </a:tcPr>
                </a:tc>
              </a:tr>
              <a:tr h="505220">
                <a:tc>
                  <a:txBody>
                    <a:bodyPr/>
                    <a:lstStyle/>
                    <a:p>
                      <a:pPr algn="r" rtl="1">
                        <a:lnSpc>
                          <a:spcPct val="107000"/>
                        </a:lnSpc>
                        <a:spcAft>
                          <a:spcPts val="0"/>
                        </a:spcAft>
                      </a:pPr>
                      <a:r>
                        <a:rPr lang="fa-IR" sz="1200" dirty="0">
                          <a:solidFill>
                            <a:schemeClr val="tx1"/>
                          </a:solidFill>
                          <a:effectLst/>
                          <a:latin typeface="BNazanin"/>
                          <a:ea typeface="Calibri" panose="020F0502020204030204" pitchFamily="34" charset="0"/>
                          <a:cs typeface="B Nazanin" panose="00000400000000000000" pitchFamily="2" charset="-78"/>
                        </a:rPr>
                        <a:t>توسعه</a:t>
                      </a:r>
                      <a:r>
                        <a:rPr lang="fa-IR" sz="1200" dirty="0">
                          <a:solidFill>
                            <a:schemeClr val="tx1"/>
                          </a:solidFill>
                          <a:effectLst/>
                          <a:latin typeface="BNazanin"/>
                          <a:ea typeface="Calibri" panose="020F0502020204030204" pitchFamily="34" charset="0"/>
                          <a:cs typeface="BNazanin"/>
                        </a:rPr>
                        <a:t> </a:t>
                      </a:r>
                      <a:r>
                        <a:rPr lang="fa-IR" sz="1200" dirty="0">
                          <a:solidFill>
                            <a:schemeClr val="tx1"/>
                          </a:solidFill>
                          <a:effectLst/>
                          <a:latin typeface="BNazanin"/>
                          <a:ea typeface="Calibri" panose="020F0502020204030204" pitchFamily="34" charset="0"/>
                          <a:cs typeface="B Nazanin" panose="00000400000000000000" pitchFamily="2" charset="-78"/>
                        </a:rPr>
                        <a:t>مراکز</a:t>
                      </a:r>
                      <a:r>
                        <a:rPr lang="fa-IR" sz="1200" dirty="0">
                          <a:solidFill>
                            <a:schemeClr val="tx1"/>
                          </a:solidFill>
                          <a:effectLst/>
                          <a:latin typeface="BNazanin"/>
                          <a:ea typeface="Calibri" panose="020F0502020204030204" pitchFamily="34" charset="0"/>
                          <a:cs typeface="BNazanin"/>
                        </a:rPr>
                        <a:t> </a:t>
                      </a:r>
                      <a:r>
                        <a:rPr lang="fa-IR" sz="1200" dirty="0">
                          <a:solidFill>
                            <a:schemeClr val="tx1"/>
                          </a:solidFill>
                          <a:effectLst/>
                          <a:latin typeface="BNazanin"/>
                          <a:ea typeface="Calibri" panose="020F0502020204030204" pitchFamily="34" charset="0"/>
                          <a:cs typeface="B Nazanin" panose="00000400000000000000" pitchFamily="2" charset="-78"/>
                        </a:rPr>
                        <a:t>پذیرایی</a:t>
                      </a:r>
                      <a:r>
                        <a:rPr lang="fa-IR" sz="1200" dirty="0">
                          <a:solidFill>
                            <a:schemeClr val="tx1"/>
                          </a:solidFill>
                          <a:effectLst/>
                          <a:latin typeface="BNazanin"/>
                          <a:ea typeface="Calibri" panose="020F0502020204030204" pitchFamily="34" charset="0"/>
                          <a:cs typeface="BNazanin"/>
                        </a:rPr>
                        <a:t> </a:t>
                      </a:r>
                      <a:r>
                        <a:rPr lang="fa-IR" sz="1200" dirty="0">
                          <a:solidFill>
                            <a:schemeClr val="tx1"/>
                          </a:solidFill>
                          <a:effectLst/>
                          <a:latin typeface="BNazanin"/>
                          <a:ea typeface="Calibri" panose="020F0502020204030204" pitchFamily="34" charset="0"/>
                          <a:cs typeface="B Nazanin" panose="00000400000000000000" pitchFamily="2" charset="-78"/>
                        </a:rPr>
                        <a:t>بین راهی</a:t>
                      </a:r>
                      <a:r>
                        <a:rPr lang="fa-IR" sz="1200" dirty="0">
                          <a:solidFill>
                            <a:schemeClr val="tx1"/>
                          </a:solidFill>
                          <a:effectLst/>
                          <a:latin typeface="BNazanin"/>
                          <a:ea typeface="Calibri" panose="020F0502020204030204" pitchFamily="34" charset="0"/>
                          <a:cs typeface="BNazanin"/>
                        </a:rPr>
                        <a:t> </a:t>
                      </a:r>
                      <a:r>
                        <a:rPr lang="fa-IR" sz="1200" dirty="0">
                          <a:solidFill>
                            <a:schemeClr val="tx1"/>
                          </a:solidFill>
                          <a:effectLst/>
                          <a:latin typeface="BNazanin"/>
                          <a:ea typeface="Calibri" panose="020F0502020204030204" pitchFamily="34" charset="0"/>
                          <a:cs typeface="B Nazanin" panose="00000400000000000000" pitchFamily="2" charset="-78"/>
                        </a:rPr>
                        <a:t>(ایجاد</a:t>
                      </a:r>
                      <a:r>
                        <a:rPr lang="fa-IR" sz="1200" dirty="0">
                          <a:solidFill>
                            <a:schemeClr val="tx1"/>
                          </a:solidFill>
                          <a:effectLst/>
                          <a:latin typeface="BNazanin"/>
                          <a:ea typeface="Calibri" panose="020F0502020204030204" pitchFamily="34" charset="0"/>
                          <a:cs typeface="BNazanin"/>
                        </a:rPr>
                        <a:t> </a:t>
                      </a:r>
                      <a:r>
                        <a:rPr lang="fa-IR" sz="1200" dirty="0">
                          <a:solidFill>
                            <a:schemeClr val="tx1"/>
                          </a:solidFill>
                          <a:effectLst/>
                          <a:latin typeface="BNazanin"/>
                          <a:ea typeface="Calibri" panose="020F0502020204030204" pitchFamily="34" charset="0"/>
                          <a:cs typeface="B Nazanin" panose="00000400000000000000" pitchFamily="2" charset="-78"/>
                        </a:rPr>
                        <a:t>مراکز</a:t>
                      </a:r>
                      <a:r>
                        <a:rPr lang="fa-IR" sz="1200" dirty="0">
                          <a:solidFill>
                            <a:schemeClr val="tx1"/>
                          </a:solidFill>
                          <a:effectLst/>
                          <a:latin typeface="BNazanin"/>
                          <a:ea typeface="Calibri" panose="020F0502020204030204" pitchFamily="34" charset="0"/>
                          <a:cs typeface="BNazanin"/>
                        </a:rPr>
                        <a:t> </a:t>
                      </a:r>
                      <a:r>
                        <a:rPr lang="fa-IR" sz="1200" dirty="0">
                          <a:solidFill>
                            <a:schemeClr val="tx1"/>
                          </a:solidFill>
                          <a:effectLst/>
                          <a:latin typeface="BNazanin"/>
                          <a:ea typeface="Calibri" panose="020F0502020204030204" pitchFamily="34" charset="0"/>
                          <a:cs typeface="B Nazanin" panose="00000400000000000000" pitchFamily="2" charset="-78"/>
                        </a:rPr>
                        <a:t>پذیرایی</a:t>
                      </a:r>
                      <a:r>
                        <a:rPr lang="fa-IR" sz="1200" dirty="0">
                          <a:solidFill>
                            <a:schemeClr val="tx1"/>
                          </a:solidFill>
                          <a:effectLst/>
                          <a:latin typeface="BNazanin"/>
                          <a:ea typeface="Calibri" panose="020F0502020204030204" pitchFamily="34" charset="0"/>
                          <a:cs typeface="BNazanin"/>
                        </a:rPr>
                        <a:t> </a:t>
                      </a:r>
                      <a:r>
                        <a:rPr lang="fa-IR" sz="1200" dirty="0">
                          <a:solidFill>
                            <a:schemeClr val="tx1"/>
                          </a:solidFill>
                          <a:effectLst/>
                          <a:latin typeface="BNazanin"/>
                          <a:ea typeface="Calibri" panose="020F0502020204030204" pitchFamily="34" charset="0"/>
                          <a:cs typeface="B Nazanin" panose="00000400000000000000" pitchFamily="2" charset="-78"/>
                        </a:rPr>
                        <a:t>رستوران</a:t>
                      </a:r>
                      <a:r>
                        <a:rPr lang="fa-IR" sz="1200" dirty="0">
                          <a:solidFill>
                            <a:schemeClr val="tx1"/>
                          </a:solidFill>
                          <a:effectLst/>
                          <a:latin typeface="BNazanin"/>
                          <a:ea typeface="Calibri" panose="020F0502020204030204" pitchFamily="34" charset="0"/>
                          <a:cs typeface="BNazanin"/>
                        </a:rPr>
                        <a:t> </a:t>
                      </a:r>
                      <a:r>
                        <a:rPr lang="fa-IR" sz="1200" dirty="0">
                          <a:solidFill>
                            <a:schemeClr val="tx1"/>
                          </a:solidFill>
                          <a:effectLst/>
                          <a:latin typeface="BNazanin"/>
                          <a:ea typeface="Calibri" panose="020F0502020204030204" pitchFamily="34" charset="0"/>
                          <a:cs typeface="B Nazanin" panose="00000400000000000000" pitchFamily="2" charset="-78"/>
                        </a:rPr>
                        <a:t>غذاهای</a:t>
                      </a:r>
                      <a:r>
                        <a:rPr lang="fa-IR" sz="1200" dirty="0">
                          <a:solidFill>
                            <a:schemeClr val="tx1"/>
                          </a:solidFill>
                          <a:effectLst/>
                          <a:latin typeface="BNazanin"/>
                          <a:ea typeface="Calibri" panose="020F0502020204030204" pitchFamily="34" charset="0"/>
                          <a:cs typeface="BNazanin"/>
                        </a:rPr>
                        <a:t> </a:t>
                      </a:r>
                      <a:r>
                        <a:rPr lang="fa-IR" sz="1200" dirty="0">
                          <a:solidFill>
                            <a:schemeClr val="tx1"/>
                          </a:solidFill>
                          <a:effectLst/>
                          <a:latin typeface="BNazanin"/>
                          <a:ea typeface="Calibri" panose="020F0502020204030204" pitchFamily="34" charset="0"/>
                          <a:cs typeface="B Nazanin" panose="00000400000000000000" pitchFamily="2" charset="-78"/>
                        </a:rPr>
                        <a:t>محلی،</a:t>
                      </a:r>
                      <a:r>
                        <a:rPr lang="fa-IR" sz="1200" dirty="0">
                          <a:solidFill>
                            <a:schemeClr val="tx1"/>
                          </a:solidFill>
                          <a:effectLst/>
                          <a:latin typeface="BNazanin"/>
                          <a:ea typeface="Calibri" panose="020F0502020204030204" pitchFamily="34" charset="0"/>
                          <a:cs typeface="BNazanin"/>
                        </a:rPr>
                        <a:t> </a:t>
                      </a:r>
                      <a:r>
                        <a:rPr lang="fa-IR" sz="1200" dirty="0">
                          <a:solidFill>
                            <a:schemeClr val="tx1"/>
                          </a:solidFill>
                          <a:effectLst/>
                          <a:latin typeface="BNazanin"/>
                          <a:ea typeface="Calibri" panose="020F0502020204030204" pitchFamily="34" charset="0"/>
                          <a:cs typeface="B Nazanin" panose="00000400000000000000" pitchFamily="2" charset="-78"/>
                        </a:rPr>
                        <a:t>ملی</a:t>
                      </a:r>
                      <a:r>
                        <a:rPr lang="fa-IR" sz="1200" dirty="0">
                          <a:solidFill>
                            <a:schemeClr val="tx1"/>
                          </a:solidFill>
                          <a:effectLst/>
                          <a:latin typeface="BNazanin"/>
                          <a:ea typeface="Calibri" panose="020F0502020204030204" pitchFamily="34" charset="0"/>
                          <a:cs typeface="BNazanin"/>
                        </a:rPr>
                        <a:t> </a:t>
                      </a:r>
                      <a:r>
                        <a:rPr lang="fa-IR" sz="1200" dirty="0">
                          <a:solidFill>
                            <a:schemeClr val="tx1"/>
                          </a:solidFill>
                          <a:effectLst/>
                          <a:latin typeface="BNazanin"/>
                          <a:ea typeface="Calibri" panose="020F0502020204030204" pitchFamily="34" charset="0"/>
                          <a:cs typeface="B Nazanin" panose="00000400000000000000" pitchFamily="2" charset="-78"/>
                        </a:rPr>
                        <a:t>و</a:t>
                      </a:r>
                      <a:r>
                        <a:rPr lang="fa-IR" sz="1200" dirty="0">
                          <a:solidFill>
                            <a:schemeClr val="tx1"/>
                          </a:solidFill>
                          <a:effectLst/>
                          <a:latin typeface="BNazanin"/>
                          <a:ea typeface="Calibri" panose="020F0502020204030204" pitchFamily="34" charset="0"/>
                          <a:cs typeface="BNazanin"/>
                        </a:rPr>
                        <a:t> </a:t>
                      </a:r>
                      <a:r>
                        <a:rPr lang="fa-IR" sz="1200" dirty="0">
                          <a:solidFill>
                            <a:schemeClr val="tx1"/>
                          </a:solidFill>
                          <a:effectLst/>
                          <a:latin typeface="BNazanin"/>
                          <a:ea typeface="Calibri" panose="020F0502020204030204" pitchFamily="34" charset="0"/>
                          <a:cs typeface="B Nazanin" panose="00000400000000000000" pitchFamily="2" charset="-78"/>
                        </a:rPr>
                        <a:t>بین المللی</a:t>
                      </a:r>
                      <a:r>
                        <a:rPr lang="fa-IR" sz="1200" dirty="0">
                          <a:solidFill>
                            <a:schemeClr val="tx1"/>
                          </a:solidFill>
                          <a:effectLst/>
                          <a:latin typeface="BNazanin"/>
                          <a:ea typeface="Calibri" panose="020F0502020204030204" pitchFamily="34" charset="0"/>
                          <a:cs typeface="BNazanin"/>
                        </a:rPr>
                        <a:t> </a:t>
                      </a:r>
                      <a:r>
                        <a:rPr lang="fa-IR" sz="1200" dirty="0">
                          <a:solidFill>
                            <a:schemeClr val="tx1"/>
                          </a:solidFill>
                          <a:effectLst/>
                          <a:latin typeface="BNazanin"/>
                          <a:ea typeface="Calibri" panose="020F0502020204030204" pitchFamily="34" charset="0"/>
                          <a:cs typeface="B Nazanin" panose="00000400000000000000" pitchFamily="2" charset="-78"/>
                        </a:rPr>
                        <a:t>پیرامون) </a:t>
                      </a:r>
                      <a:endParaRPr lang="en-US" sz="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r" rtl="1">
                        <a:lnSpc>
                          <a:spcPct val="107000"/>
                        </a:lnSpc>
                        <a:spcAft>
                          <a:spcPts val="0"/>
                        </a:spcAft>
                      </a:pPr>
                      <a:r>
                        <a:rPr lang="fa-IR" sz="1200" b="1" dirty="0">
                          <a:solidFill>
                            <a:schemeClr val="tx1"/>
                          </a:solidFill>
                          <a:effectLst/>
                          <a:latin typeface="BNazanin"/>
                          <a:ea typeface="Calibri" panose="020F0502020204030204" pitchFamily="34" charset="0"/>
                          <a:cs typeface="B Nazanin" panose="00000400000000000000" pitchFamily="2" charset="-78"/>
                        </a:rPr>
                        <a:t>گردشگری</a:t>
                      </a:r>
                      <a:endParaRPr lang="en-US" sz="12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107000"/>
                        </a:lnSpc>
                        <a:spcAft>
                          <a:spcPts val="0"/>
                        </a:spcAft>
                      </a:pPr>
                      <a:r>
                        <a:rPr lang="fa-IR" sz="1200" b="1">
                          <a:solidFill>
                            <a:schemeClr val="tx1"/>
                          </a:solidFill>
                          <a:effectLst/>
                          <a:latin typeface="Calibri" panose="020F0502020204030204" pitchFamily="34" charset="0"/>
                          <a:ea typeface="Calibri" panose="020F0502020204030204" pitchFamily="34" charset="0"/>
                          <a:cs typeface="B Nazanin" panose="00000400000000000000" pitchFamily="2" charset="-78"/>
                        </a:rPr>
                        <a:t>مسیرهای گردشگری</a:t>
                      </a:r>
                      <a:endParaRPr lang="en-US" sz="12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107000"/>
                        </a:lnSpc>
                        <a:spcAft>
                          <a:spcPts val="0"/>
                        </a:spcAft>
                      </a:pPr>
                      <a:r>
                        <a:rPr lang="fa-IR" sz="1200" b="1" dirty="0">
                          <a:solidFill>
                            <a:schemeClr val="tx1"/>
                          </a:solidFill>
                          <a:effectLst/>
                          <a:latin typeface="BNazanin"/>
                          <a:ea typeface="Calibri" panose="020F0502020204030204" pitchFamily="34" charset="0"/>
                          <a:cs typeface="B Nazanin" panose="00000400000000000000" pitchFamily="2" charset="-78"/>
                        </a:rPr>
                        <a:t>سازمان</a:t>
                      </a:r>
                      <a:r>
                        <a:rPr lang="fa-IR" sz="1200" b="1" dirty="0">
                          <a:solidFill>
                            <a:schemeClr val="tx1"/>
                          </a:solidFill>
                          <a:effectLst/>
                          <a:latin typeface="BNazanin"/>
                          <a:ea typeface="Calibri" panose="020F0502020204030204" pitchFamily="34" charset="0"/>
                          <a:cs typeface="BNazanin"/>
                        </a:rPr>
                        <a:t> </a:t>
                      </a:r>
                      <a:r>
                        <a:rPr lang="fa-IR" sz="1200" b="1" dirty="0">
                          <a:solidFill>
                            <a:schemeClr val="tx1"/>
                          </a:solidFill>
                          <a:effectLst/>
                          <a:latin typeface="BNazanin"/>
                          <a:ea typeface="Calibri" panose="020F0502020204030204" pitchFamily="34" charset="0"/>
                          <a:cs typeface="B Nazanin" panose="00000400000000000000" pitchFamily="2" charset="-78"/>
                        </a:rPr>
                        <a:t>میراث فرهنگی</a:t>
                      </a:r>
                      <a:r>
                        <a:rPr lang="fa-IR" sz="1200" b="1" dirty="0">
                          <a:solidFill>
                            <a:schemeClr val="tx1"/>
                          </a:solidFill>
                          <a:effectLst/>
                          <a:latin typeface="BNazanin"/>
                          <a:ea typeface="Calibri" panose="020F0502020204030204" pitchFamily="34" charset="0"/>
                          <a:cs typeface="BNazanin"/>
                        </a:rPr>
                        <a:t> </a:t>
                      </a:r>
                      <a:r>
                        <a:rPr lang="fa-IR" sz="1200" b="1" dirty="0">
                          <a:solidFill>
                            <a:schemeClr val="tx1"/>
                          </a:solidFill>
                          <a:effectLst/>
                          <a:latin typeface="BNazanin"/>
                          <a:ea typeface="Calibri" panose="020F0502020204030204" pitchFamily="34" charset="0"/>
                          <a:cs typeface="B Nazanin" panose="00000400000000000000" pitchFamily="2" charset="-78"/>
                        </a:rPr>
                        <a:t>و گردشگری،</a:t>
                      </a:r>
                      <a:r>
                        <a:rPr lang="fa-IR" sz="1200" b="1" dirty="0">
                          <a:solidFill>
                            <a:schemeClr val="tx1"/>
                          </a:solidFill>
                          <a:effectLst/>
                          <a:latin typeface="BNazanin"/>
                          <a:ea typeface="Calibri" panose="020F0502020204030204" pitchFamily="34" charset="0"/>
                          <a:cs typeface="BNazanin"/>
                        </a:rPr>
                        <a:t> </a:t>
                      </a:r>
                      <a:r>
                        <a:rPr lang="fa-IR" sz="1200" b="1" dirty="0">
                          <a:solidFill>
                            <a:schemeClr val="tx1"/>
                          </a:solidFill>
                          <a:effectLst/>
                          <a:latin typeface="BNazanin"/>
                          <a:ea typeface="Calibri" panose="020F0502020204030204" pitchFamily="34" charset="0"/>
                          <a:cs typeface="B Nazanin" panose="00000400000000000000" pitchFamily="2" charset="-78"/>
                        </a:rPr>
                        <a:t>صنایع دستی</a:t>
                      </a:r>
                      <a:endParaRPr lang="en-US" sz="12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505220">
                <a:tc>
                  <a:txBody>
                    <a:bodyPr/>
                    <a:lstStyle/>
                    <a:p>
                      <a:pPr algn="r" rtl="1">
                        <a:lnSpc>
                          <a:spcPct val="107000"/>
                        </a:lnSpc>
                        <a:spcAft>
                          <a:spcPts val="0"/>
                        </a:spcAft>
                      </a:pPr>
                      <a:r>
                        <a:rPr lang="fa-IR" sz="1200" dirty="0">
                          <a:solidFill>
                            <a:schemeClr val="tx1"/>
                          </a:solidFill>
                          <a:effectLst/>
                          <a:latin typeface="BNazanin"/>
                          <a:ea typeface="Calibri" panose="020F0502020204030204" pitchFamily="34" charset="0"/>
                          <a:cs typeface="B Nazanin" panose="00000400000000000000" pitchFamily="2" charset="-78"/>
                        </a:rPr>
                        <a:t>گاز رسانی به روستاهای فاقد شبکه گاز</a:t>
                      </a:r>
                      <a:endParaRPr lang="en-US" sz="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r" rtl="1">
                        <a:lnSpc>
                          <a:spcPct val="107000"/>
                        </a:lnSpc>
                        <a:spcAft>
                          <a:spcPts val="0"/>
                        </a:spcAft>
                      </a:pPr>
                      <a:r>
                        <a:rPr lang="fa-IR" sz="1200" b="1" dirty="0">
                          <a:solidFill>
                            <a:schemeClr val="tx1"/>
                          </a:solidFill>
                          <a:effectLst/>
                          <a:latin typeface="BNazanin"/>
                          <a:ea typeface="Calibri" panose="020F0502020204030204" pitchFamily="34" charset="0"/>
                          <a:cs typeface="B Nazanin" panose="00000400000000000000" pitchFamily="2" charset="-78"/>
                        </a:rPr>
                        <a:t>گاز</a:t>
                      </a:r>
                      <a:r>
                        <a:rPr lang="fa-IR" sz="1200" b="1" dirty="0">
                          <a:solidFill>
                            <a:schemeClr val="tx1"/>
                          </a:solidFill>
                          <a:effectLst/>
                          <a:latin typeface="BNazanin"/>
                          <a:ea typeface="Calibri" panose="020F0502020204030204" pitchFamily="34" charset="0"/>
                          <a:cs typeface="BNazanin"/>
                        </a:rPr>
                        <a:t> </a:t>
                      </a:r>
                      <a:r>
                        <a:rPr lang="fa-IR" sz="1200" b="1" dirty="0">
                          <a:solidFill>
                            <a:schemeClr val="tx1"/>
                          </a:solidFill>
                          <a:effectLst/>
                          <a:latin typeface="BNazanin"/>
                          <a:ea typeface="Calibri" panose="020F0502020204030204" pitchFamily="34" charset="0"/>
                          <a:cs typeface="B Nazanin" panose="00000400000000000000" pitchFamily="2" charset="-78"/>
                        </a:rPr>
                        <a:t>رساني</a:t>
                      </a:r>
                      <a:r>
                        <a:rPr lang="fa-IR" sz="1200" b="1" dirty="0">
                          <a:solidFill>
                            <a:schemeClr val="tx1"/>
                          </a:solidFill>
                          <a:effectLst/>
                          <a:latin typeface="BNazanin"/>
                          <a:ea typeface="Calibri" panose="020F0502020204030204" pitchFamily="34" charset="0"/>
                          <a:cs typeface="BNazanin"/>
                        </a:rPr>
                        <a:t> </a:t>
                      </a:r>
                      <a:r>
                        <a:rPr lang="fa-IR" sz="1200" b="1" dirty="0">
                          <a:solidFill>
                            <a:schemeClr val="tx1"/>
                          </a:solidFill>
                          <a:effectLst/>
                          <a:latin typeface="BNazanin"/>
                          <a:ea typeface="Calibri" panose="020F0502020204030204" pitchFamily="34" charset="0"/>
                          <a:cs typeface="B Nazanin" panose="00000400000000000000" pitchFamily="2" charset="-78"/>
                        </a:rPr>
                        <a:t>به</a:t>
                      </a:r>
                      <a:r>
                        <a:rPr lang="fa-IR" sz="1200" b="1" dirty="0">
                          <a:solidFill>
                            <a:schemeClr val="tx1"/>
                          </a:solidFill>
                          <a:effectLst/>
                          <a:latin typeface="BNazanin"/>
                          <a:ea typeface="Calibri" panose="020F0502020204030204" pitchFamily="34" charset="0"/>
                          <a:cs typeface="BNazanin"/>
                        </a:rPr>
                        <a:t> </a:t>
                      </a:r>
                      <a:r>
                        <a:rPr lang="fa-IR" sz="1200" b="1" dirty="0">
                          <a:solidFill>
                            <a:schemeClr val="tx1"/>
                          </a:solidFill>
                          <a:effectLst/>
                          <a:latin typeface="BNazanin"/>
                          <a:ea typeface="Calibri" panose="020F0502020204030204" pitchFamily="34" charset="0"/>
                          <a:cs typeface="B Nazanin" panose="00000400000000000000" pitchFamily="2" charset="-78"/>
                        </a:rPr>
                        <a:t>روستاهاي</a:t>
                      </a:r>
                      <a:r>
                        <a:rPr lang="fa-IR" sz="1200" b="1" dirty="0">
                          <a:solidFill>
                            <a:schemeClr val="tx1"/>
                          </a:solidFill>
                          <a:effectLst/>
                          <a:latin typeface="BNazanin"/>
                          <a:ea typeface="Calibri" panose="020F0502020204030204" pitchFamily="34" charset="0"/>
                          <a:cs typeface="BNazanin"/>
                        </a:rPr>
                        <a:t> </a:t>
                      </a:r>
                      <a:r>
                        <a:rPr lang="fa-IR" sz="1200" b="1" dirty="0">
                          <a:solidFill>
                            <a:schemeClr val="tx1"/>
                          </a:solidFill>
                          <a:effectLst/>
                          <a:latin typeface="BNazanin"/>
                          <a:ea typeface="Calibri" panose="020F0502020204030204" pitchFamily="34" charset="0"/>
                          <a:cs typeface="B Nazanin" panose="00000400000000000000" pitchFamily="2" charset="-78"/>
                        </a:rPr>
                        <a:t>كشور</a:t>
                      </a:r>
                      <a:endParaRPr lang="en-US" sz="12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107000"/>
                        </a:lnSpc>
                        <a:spcAft>
                          <a:spcPts val="0"/>
                        </a:spcAft>
                      </a:pPr>
                      <a:r>
                        <a:rPr lang="fa-IR" sz="1200" b="1">
                          <a:solidFill>
                            <a:schemeClr val="tx1"/>
                          </a:solidFill>
                          <a:effectLst/>
                          <a:latin typeface="Calibri" panose="020F0502020204030204" pitchFamily="34" charset="0"/>
                          <a:ea typeface="Calibri" panose="020F0502020204030204" pitchFamily="34" charset="0"/>
                          <a:cs typeface="B Nazanin" panose="00000400000000000000" pitchFamily="2" charset="-78"/>
                        </a:rPr>
                        <a:t>روستاهای فاقد</a:t>
                      </a:r>
                      <a:endParaRPr lang="en-US" sz="12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107000"/>
                        </a:lnSpc>
                        <a:spcAft>
                          <a:spcPts val="0"/>
                        </a:spcAft>
                      </a:pPr>
                      <a:r>
                        <a:rPr lang="fa-IR" sz="1200" b="1">
                          <a:solidFill>
                            <a:schemeClr val="tx1"/>
                          </a:solidFill>
                          <a:effectLst/>
                          <a:latin typeface="Calibri" panose="020F0502020204030204" pitchFamily="34" charset="0"/>
                          <a:ea typeface="Calibri" panose="020F0502020204030204" pitchFamily="34" charset="0"/>
                          <a:cs typeface="B Nazanin" panose="00000400000000000000" pitchFamily="2" charset="-78"/>
                        </a:rPr>
                        <a:t>اداره گاز</a:t>
                      </a:r>
                      <a:endParaRPr lang="en-US" sz="12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505220">
                <a:tc>
                  <a:txBody>
                    <a:bodyPr/>
                    <a:lstStyle/>
                    <a:p>
                      <a:pPr algn="r" rtl="1">
                        <a:lnSpc>
                          <a:spcPct val="107000"/>
                        </a:lnSpc>
                        <a:spcAft>
                          <a:spcPts val="0"/>
                        </a:spcAft>
                      </a:pPr>
                      <a:r>
                        <a:rPr lang="fa-IR" sz="1200" dirty="0">
                          <a:solidFill>
                            <a:schemeClr val="tx1"/>
                          </a:solidFill>
                          <a:effectLst/>
                          <a:latin typeface="BNazanin"/>
                          <a:ea typeface="Calibri" panose="020F0502020204030204" pitchFamily="34" charset="0"/>
                          <a:cs typeface="B Nazanin" panose="00000400000000000000" pitchFamily="2" charset="-78"/>
                        </a:rPr>
                        <a:t>توسعه و تجهیز و نوسازی شبکه آبرسانی روستایی (آب آشامیدنی)</a:t>
                      </a:r>
                      <a:endParaRPr lang="en-US" sz="12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r" rtl="1">
                        <a:lnSpc>
                          <a:spcPct val="107000"/>
                        </a:lnSpc>
                        <a:spcAft>
                          <a:spcPts val="0"/>
                        </a:spcAft>
                      </a:pPr>
                      <a:r>
                        <a:rPr lang="fa-IR" sz="1200" b="1" dirty="0">
                          <a:solidFill>
                            <a:schemeClr val="tx1"/>
                          </a:solidFill>
                          <a:effectLst/>
                          <a:latin typeface="Times New Roman" panose="02020603050405020304" pitchFamily="18" charset="0"/>
                          <a:ea typeface="Calibri" panose="020F0502020204030204" pitchFamily="34" charset="0"/>
                          <a:cs typeface="B Nazanin" panose="00000400000000000000" pitchFamily="2" charset="-78"/>
                        </a:rPr>
                        <a:t>‌فصل توسعه و خدمات شهري، روستايي و عشايري</a:t>
                      </a:r>
                      <a:endParaRPr lang="en-US" sz="12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107000"/>
                        </a:lnSpc>
                        <a:spcAft>
                          <a:spcPts val="0"/>
                        </a:spcAft>
                      </a:pPr>
                      <a:r>
                        <a:rPr lang="fa-IR" sz="12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روستاهای فاقد</a:t>
                      </a:r>
                      <a:endParaRPr lang="en-US" sz="12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107000"/>
                        </a:lnSpc>
                        <a:spcAft>
                          <a:spcPts val="0"/>
                        </a:spcAft>
                      </a:pPr>
                      <a:r>
                        <a:rPr lang="fa-IR" sz="1200" b="1">
                          <a:solidFill>
                            <a:schemeClr val="tx1"/>
                          </a:solidFill>
                          <a:effectLst/>
                          <a:latin typeface="Calibri" panose="020F0502020204030204" pitchFamily="34" charset="0"/>
                          <a:ea typeface="Calibri" panose="020F0502020204030204" pitchFamily="34" charset="0"/>
                          <a:cs typeface="B Nazanin" panose="00000400000000000000" pitchFamily="2" charset="-78"/>
                        </a:rPr>
                        <a:t>آب و فاضلاب روستایی</a:t>
                      </a:r>
                      <a:endParaRPr lang="en-US" sz="12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505220">
                <a:tc>
                  <a:txBody>
                    <a:bodyPr/>
                    <a:lstStyle/>
                    <a:p>
                      <a:pPr algn="r" rtl="1">
                        <a:lnSpc>
                          <a:spcPct val="107000"/>
                        </a:lnSpc>
                        <a:spcAft>
                          <a:spcPts val="0"/>
                        </a:spcAft>
                      </a:pPr>
                      <a:r>
                        <a:rPr lang="fa-IR" sz="1200">
                          <a:solidFill>
                            <a:schemeClr val="tx1"/>
                          </a:solidFill>
                          <a:effectLst/>
                          <a:latin typeface="Calibri" panose="020F0502020204030204" pitchFamily="34" charset="0"/>
                          <a:ea typeface="Calibri" panose="020F0502020204030204" pitchFamily="34" charset="0"/>
                          <a:cs typeface="B Nazanin" panose="00000400000000000000" pitchFamily="2" charset="-78"/>
                        </a:rPr>
                        <a:t>تاسیس خانه بهداشت در روستاهای فاقد خانه بهداشت</a:t>
                      </a:r>
                      <a:endParaRPr lang="en-US"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r" rtl="1">
                        <a:lnSpc>
                          <a:spcPct val="107000"/>
                        </a:lnSpc>
                        <a:spcAft>
                          <a:spcPts val="0"/>
                        </a:spcAft>
                      </a:pPr>
                      <a:r>
                        <a:rPr lang="fa-IR" sz="1200" b="1" dirty="0">
                          <a:solidFill>
                            <a:schemeClr val="tx1"/>
                          </a:solidFill>
                          <a:effectLst/>
                          <a:latin typeface="Times New Roman" panose="02020603050405020304" pitchFamily="18" charset="0"/>
                          <a:ea typeface="Calibri" panose="020F0502020204030204" pitchFamily="34" charset="0"/>
                          <a:cs typeface="B Nazanin" panose="00000400000000000000" pitchFamily="2" charset="-78"/>
                        </a:rPr>
                        <a:t>‌فصل توسعه و خدمات شهري، روستايي و عشايري</a:t>
                      </a:r>
                      <a:endParaRPr lang="en-US" sz="12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107000"/>
                        </a:lnSpc>
                        <a:spcAft>
                          <a:spcPts val="0"/>
                        </a:spcAft>
                      </a:pPr>
                      <a:r>
                        <a:rPr lang="fa-IR" sz="12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روستاهای فاقد</a:t>
                      </a:r>
                      <a:endParaRPr lang="en-US" sz="12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107000"/>
                        </a:lnSpc>
                        <a:spcAft>
                          <a:spcPts val="0"/>
                        </a:spcAft>
                      </a:pPr>
                      <a:r>
                        <a:rPr lang="fa-IR" sz="1200" b="1">
                          <a:solidFill>
                            <a:schemeClr val="tx1"/>
                          </a:solidFill>
                          <a:effectLst/>
                          <a:latin typeface="BNazanin"/>
                          <a:ea typeface="Calibri" panose="020F0502020204030204" pitchFamily="34" charset="0"/>
                          <a:cs typeface="B Nazanin" panose="00000400000000000000" pitchFamily="2" charset="-78"/>
                        </a:rPr>
                        <a:t>دانشگاه</a:t>
                      </a:r>
                      <a:r>
                        <a:rPr lang="fa-IR" sz="1200" b="1">
                          <a:solidFill>
                            <a:schemeClr val="tx1"/>
                          </a:solidFill>
                          <a:effectLst/>
                          <a:latin typeface="BNazanin"/>
                          <a:ea typeface="Calibri" panose="020F0502020204030204" pitchFamily="34" charset="0"/>
                          <a:cs typeface="BNazanin"/>
                        </a:rPr>
                        <a:t> </a:t>
                      </a:r>
                      <a:r>
                        <a:rPr lang="fa-IR" sz="1200" b="1">
                          <a:solidFill>
                            <a:schemeClr val="tx1"/>
                          </a:solidFill>
                          <a:effectLst/>
                          <a:latin typeface="BNazanin"/>
                          <a:ea typeface="Calibri" panose="020F0502020204030204" pitchFamily="34" charset="0"/>
                          <a:cs typeface="B Nazanin" panose="00000400000000000000" pitchFamily="2" charset="-78"/>
                        </a:rPr>
                        <a:t>علوم پزشکی</a:t>
                      </a:r>
                      <a:endParaRPr lang="en-US" sz="12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432366">
                <a:tc>
                  <a:txBody>
                    <a:bodyPr/>
                    <a:lstStyle/>
                    <a:p>
                      <a:pPr algn="r" rtl="1">
                        <a:lnSpc>
                          <a:spcPct val="107000"/>
                        </a:lnSpc>
                        <a:spcAft>
                          <a:spcPts val="0"/>
                        </a:spcAft>
                      </a:pPr>
                      <a:r>
                        <a:rPr lang="fa-IR" sz="1200">
                          <a:solidFill>
                            <a:schemeClr val="tx1"/>
                          </a:solidFill>
                          <a:effectLst/>
                          <a:latin typeface="BNazanin"/>
                          <a:ea typeface="Calibri" panose="020F0502020204030204" pitchFamily="34" charset="0"/>
                          <a:cs typeface="B Nazanin" panose="00000400000000000000" pitchFamily="2" charset="-78"/>
                        </a:rPr>
                        <a:t>ساماندهی</a:t>
                      </a:r>
                      <a:r>
                        <a:rPr lang="fa-IR" sz="1200">
                          <a:solidFill>
                            <a:schemeClr val="tx1"/>
                          </a:solidFill>
                          <a:effectLst/>
                          <a:latin typeface="BNazanin"/>
                          <a:ea typeface="Calibri" panose="020F0502020204030204" pitchFamily="34" charset="0"/>
                          <a:cs typeface="BNazanin"/>
                        </a:rPr>
                        <a:t> </a:t>
                      </a:r>
                      <a:r>
                        <a:rPr lang="fa-IR" sz="1200">
                          <a:solidFill>
                            <a:schemeClr val="tx1"/>
                          </a:solidFill>
                          <a:effectLst/>
                          <a:latin typeface="BNazanin"/>
                          <a:ea typeface="Calibri" panose="020F0502020204030204" pitchFamily="34" charset="0"/>
                          <a:cs typeface="B Nazanin" panose="00000400000000000000" pitchFamily="2" charset="-78"/>
                        </a:rPr>
                        <a:t>رودخانه</a:t>
                      </a:r>
                      <a:r>
                        <a:rPr lang="fa-IR" sz="1200">
                          <a:solidFill>
                            <a:schemeClr val="tx1"/>
                          </a:solidFill>
                          <a:effectLst/>
                          <a:latin typeface="BNazanin"/>
                          <a:ea typeface="Calibri" panose="020F0502020204030204" pitchFamily="34" charset="0"/>
                          <a:cs typeface="BNazanin"/>
                        </a:rPr>
                        <a:t> </a:t>
                      </a:r>
                      <a:r>
                        <a:rPr lang="fa-IR" sz="1200">
                          <a:solidFill>
                            <a:schemeClr val="tx1"/>
                          </a:solidFill>
                          <a:effectLst/>
                          <a:latin typeface="BNazanin"/>
                          <a:ea typeface="Calibri" panose="020F0502020204030204" pitchFamily="34" charset="0"/>
                          <a:cs typeface="B Nazanin" panose="00000400000000000000" pitchFamily="2" charset="-78"/>
                        </a:rPr>
                        <a:t>و</a:t>
                      </a:r>
                      <a:r>
                        <a:rPr lang="fa-IR" sz="1200">
                          <a:solidFill>
                            <a:schemeClr val="tx1"/>
                          </a:solidFill>
                          <a:effectLst/>
                          <a:latin typeface="BNazanin"/>
                          <a:ea typeface="Calibri" panose="020F0502020204030204" pitchFamily="34" charset="0"/>
                          <a:cs typeface="BNazanin"/>
                        </a:rPr>
                        <a:t> </a:t>
                      </a:r>
                      <a:r>
                        <a:rPr lang="fa-IR" sz="1200">
                          <a:solidFill>
                            <a:schemeClr val="tx1"/>
                          </a:solidFill>
                          <a:effectLst/>
                          <a:latin typeface="BNazanin"/>
                          <a:ea typeface="Calibri" panose="020F0502020204030204" pitchFamily="34" charset="0"/>
                          <a:cs typeface="B Nazanin" panose="00000400000000000000" pitchFamily="2" charset="-78"/>
                        </a:rPr>
                        <a:t>مقاوم</a:t>
                      </a:r>
                      <a:r>
                        <a:rPr lang="fa-IR" sz="1200">
                          <a:solidFill>
                            <a:schemeClr val="tx1"/>
                          </a:solidFill>
                          <a:effectLst/>
                          <a:latin typeface="BNazanin"/>
                          <a:ea typeface="Calibri" panose="020F0502020204030204" pitchFamily="34" charset="0"/>
                          <a:cs typeface="BNazanin"/>
                        </a:rPr>
                        <a:t> </a:t>
                      </a:r>
                      <a:r>
                        <a:rPr lang="fa-IR" sz="1200">
                          <a:solidFill>
                            <a:schemeClr val="tx1"/>
                          </a:solidFill>
                          <a:effectLst/>
                          <a:latin typeface="BNazanin"/>
                          <a:ea typeface="Calibri" panose="020F0502020204030204" pitchFamily="34" charset="0"/>
                          <a:cs typeface="B Nazanin" panose="00000400000000000000" pitchFamily="2" charset="-78"/>
                        </a:rPr>
                        <a:t>سازی</a:t>
                      </a:r>
                      <a:r>
                        <a:rPr lang="fa-IR" sz="1200">
                          <a:solidFill>
                            <a:schemeClr val="tx1"/>
                          </a:solidFill>
                          <a:effectLst/>
                          <a:latin typeface="BNazanin"/>
                          <a:ea typeface="Calibri" panose="020F0502020204030204" pitchFamily="34" charset="0"/>
                          <a:cs typeface="BNazanin"/>
                        </a:rPr>
                        <a:t> </a:t>
                      </a:r>
                      <a:r>
                        <a:rPr lang="fa-IR" sz="1200">
                          <a:solidFill>
                            <a:schemeClr val="tx1"/>
                          </a:solidFill>
                          <a:effectLst/>
                          <a:latin typeface="BNazanin"/>
                          <a:ea typeface="Calibri" panose="020F0502020204030204" pitchFamily="34" charset="0"/>
                          <a:cs typeface="B Nazanin" panose="00000400000000000000" pitchFamily="2" charset="-78"/>
                        </a:rPr>
                        <a:t>تعداد</a:t>
                      </a:r>
                      <a:r>
                        <a:rPr lang="en-US" sz="1200">
                          <a:solidFill>
                            <a:schemeClr val="tx1"/>
                          </a:solidFill>
                          <a:effectLst/>
                          <a:latin typeface="BNazanin"/>
                          <a:ea typeface="Calibri" panose="020F0502020204030204" pitchFamily="34" charset="0"/>
                          <a:cs typeface="B Nazanin" panose="00000400000000000000" pitchFamily="2" charset="-78"/>
                        </a:rPr>
                        <a:t>  </a:t>
                      </a:r>
                      <a:r>
                        <a:rPr lang="fa-IR" sz="1200">
                          <a:solidFill>
                            <a:schemeClr val="tx1"/>
                          </a:solidFill>
                          <a:effectLst/>
                          <a:latin typeface="BNazanin"/>
                          <a:ea typeface="Calibri" panose="020F0502020204030204" pitchFamily="34" charset="0"/>
                          <a:cs typeface="B Nazanin" panose="00000400000000000000" pitchFamily="2" charset="-78"/>
                        </a:rPr>
                        <a:t>روستای</a:t>
                      </a:r>
                      <a:r>
                        <a:rPr lang="fa-IR" sz="1200">
                          <a:solidFill>
                            <a:schemeClr val="tx1"/>
                          </a:solidFill>
                          <a:effectLst/>
                          <a:latin typeface="BNazanin"/>
                          <a:ea typeface="Calibri" panose="020F0502020204030204" pitchFamily="34" charset="0"/>
                          <a:cs typeface="BNazanin"/>
                        </a:rPr>
                        <a:t> </a:t>
                      </a:r>
                      <a:r>
                        <a:rPr lang="fa-IR" sz="1200">
                          <a:solidFill>
                            <a:schemeClr val="tx1"/>
                          </a:solidFill>
                          <a:effectLst/>
                          <a:latin typeface="BNazanin"/>
                          <a:ea typeface="Calibri" panose="020F0502020204030204" pitchFamily="34" charset="0"/>
                          <a:cs typeface="B Nazanin" panose="00000400000000000000" pitchFamily="2" charset="-78"/>
                        </a:rPr>
                        <a:t>بخش در</a:t>
                      </a:r>
                      <a:r>
                        <a:rPr lang="fa-IR" sz="1200">
                          <a:solidFill>
                            <a:schemeClr val="tx1"/>
                          </a:solidFill>
                          <a:effectLst/>
                          <a:latin typeface="BNazanin"/>
                          <a:ea typeface="Calibri" panose="020F0502020204030204" pitchFamily="34" charset="0"/>
                          <a:cs typeface="BNazanin"/>
                        </a:rPr>
                        <a:t> </a:t>
                      </a:r>
                      <a:r>
                        <a:rPr lang="fa-IR" sz="1200">
                          <a:solidFill>
                            <a:schemeClr val="tx1"/>
                          </a:solidFill>
                          <a:effectLst/>
                          <a:latin typeface="BNazanin"/>
                          <a:ea typeface="Calibri" panose="020F0502020204030204" pitchFamily="34" charset="0"/>
                          <a:cs typeface="B Nazanin" panose="00000400000000000000" pitchFamily="2" charset="-78"/>
                        </a:rPr>
                        <a:t>مقابل</a:t>
                      </a:r>
                      <a:r>
                        <a:rPr lang="fa-IR" sz="1200">
                          <a:solidFill>
                            <a:schemeClr val="tx1"/>
                          </a:solidFill>
                          <a:effectLst/>
                          <a:latin typeface="BNazanin"/>
                          <a:ea typeface="Calibri" panose="020F0502020204030204" pitchFamily="34" charset="0"/>
                          <a:cs typeface="BNazanin"/>
                        </a:rPr>
                        <a:t> </a:t>
                      </a:r>
                      <a:r>
                        <a:rPr lang="fa-IR" sz="1200">
                          <a:solidFill>
                            <a:schemeClr val="tx1"/>
                          </a:solidFill>
                          <a:effectLst/>
                          <a:latin typeface="BNazanin"/>
                          <a:ea typeface="Calibri" panose="020F0502020204030204" pitchFamily="34" charset="0"/>
                          <a:cs typeface="B Nazanin" panose="00000400000000000000" pitchFamily="2" charset="-78"/>
                        </a:rPr>
                        <a:t>سیلاب</a:t>
                      </a:r>
                      <a:endParaRPr lang="en-US"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r" rtl="1">
                        <a:lnSpc>
                          <a:spcPct val="107000"/>
                        </a:lnSpc>
                        <a:spcAft>
                          <a:spcPts val="0"/>
                        </a:spcAft>
                      </a:pPr>
                      <a:r>
                        <a:rPr lang="fa-IR" sz="1200" b="1">
                          <a:solidFill>
                            <a:schemeClr val="tx1"/>
                          </a:solidFill>
                          <a:effectLst/>
                          <a:latin typeface="Times New Roman" panose="02020603050405020304" pitchFamily="18" charset="0"/>
                          <a:ea typeface="Calibri" panose="020F0502020204030204" pitchFamily="34" charset="0"/>
                          <a:cs typeface="B Nazanin" panose="00000400000000000000" pitchFamily="2" charset="-78"/>
                        </a:rPr>
                        <a:t>‌فصل منابع آب</a:t>
                      </a:r>
                      <a:endParaRPr lang="en-US" sz="12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107000"/>
                        </a:lnSpc>
                        <a:spcAft>
                          <a:spcPts val="0"/>
                        </a:spcAft>
                      </a:pPr>
                      <a:r>
                        <a:rPr lang="fa-IR" sz="12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روستاهای در معرض خطر سیل</a:t>
                      </a:r>
                      <a:endParaRPr lang="en-US" sz="12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107000"/>
                        </a:lnSpc>
                        <a:spcAft>
                          <a:spcPts val="0"/>
                        </a:spcAft>
                      </a:pPr>
                      <a:r>
                        <a:rPr lang="fa-IR" sz="1200" b="1" dirty="0">
                          <a:solidFill>
                            <a:schemeClr val="tx1"/>
                          </a:solidFill>
                          <a:effectLst/>
                          <a:latin typeface="BNazanin"/>
                          <a:ea typeface="Calibri" panose="020F0502020204030204" pitchFamily="34" charset="0"/>
                          <a:cs typeface="B Nazanin" panose="00000400000000000000" pitchFamily="2" charset="-78"/>
                        </a:rPr>
                        <a:t>آب منطقه‌ای</a:t>
                      </a:r>
                      <a:endParaRPr lang="en-US" sz="12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r h="432366">
                <a:tc>
                  <a:txBody>
                    <a:bodyPr/>
                    <a:lstStyle/>
                    <a:p>
                      <a:pPr algn="r" rtl="1">
                        <a:lnSpc>
                          <a:spcPct val="107000"/>
                        </a:lnSpc>
                        <a:spcAft>
                          <a:spcPts val="0"/>
                        </a:spcAft>
                      </a:pPr>
                      <a:r>
                        <a:rPr lang="fa-IR" sz="1200">
                          <a:solidFill>
                            <a:schemeClr val="tx1"/>
                          </a:solidFill>
                          <a:effectLst/>
                          <a:latin typeface="BNazanin"/>
                          <a:ea typeface="Calibri" panose="020F0502020204030204" pitchFamily="34" charset="0"/>
                          <a:cs typeface="B Nazanin" panose="00000400000000000000" pitchFamily="2" charset="-78"/>
                        </a:rPr>
                        <a:t>نوسازی،</a:t>
                      </a:r>
                      <a:r>
                        <a:rPr lang="fa-IR" sz="1200">
                          <a:solidFill>
                            <a:schemeClr val="tx1"/>
                          </a:solidFill>
                          <a:effectLst/>
                          <a:latin typeface="BNazanin"/>
                          <a:ea typeface="Calibri" panose="020F0502020204030204" pitchFamily="34" charset="0"/>
                          <a:cs typeface="BNazanin"/>
                        </a:rPr>
                        <a:t> </a:t>
                      </a:r>
                      <a:r>
                        <a:rPr lang="fa-IR" sz="1200">
                          <a:solidFill>
                            <a:schemeClr val="tx1"/>
                          </a:solidFill>
                          <a:effectLst/>
                          <a:latin typeface="BNazanin"/>
                          <a:ea typeface="Calibri" panose="020F0502020204030204" pitchFamily="34" charset="0"/>
                          <a:cs typeface="B Nazanin" panose="00000400000000000000" pitchFamily="2" charset="-78"/>
                        </a:rPr>
                        <a:t>بهسازی</a:t>
                      </a:r>
                      <a:r>
                        <a:rPr lang="fa-IR" sz="1200">
                          <a:solidFill>
                            <a:schemeClr val="tx1"/>
                          </a:solidFill>
                          <a:effectLst/>
                          <a:latin typeface="BNazanin"/>
                          <a:ea typeface="Calibri" panose="020F0502020204030204" pitchFamily="34" charset="0"/>
                          <a:cs typeface="BNazanin"/>
                        </a:rPr>
                        <a:t> </a:t>
                      </a:r>
                      <a:r>
                        <a:rPr lang="fa-IR" sz="1200">
                          <a:solidFill>
                            <a:schemeClr val="tx1"/>
                          </a:solidFill>
                          <a:effectLst/>
                          <a:latin typeface="BNazanin"/>
                          <a:ea typeface="Calibri" panose="020F0502020204030204" pitchFamily="34" charset="0"/>
                          <a:cs typeface="B Nazanin" panose="00000400000000000000" pitchFamily="2" charset="-78"/>
                        </a:rPr>
                        <a:t>و</a:t>
                      </a:r>
                      <a:r>
                        <a:rPr lang="fa-IR" sz="1200">
                          <a:solidFill>
                            <a:schemeClr val="tx1"/>
                          </a:solidFill>
                          <a:effectLst/>
                          <a:latin typeface="BNazanin"/>
                          <a:ea typeface="Calibri" panose="020F0502020204030204" pitchFamily="34" charset="0"/>
                          <a:cs typeface="BNazanin"/>
                        </a:rPr>
                        <a:t> </a:t>
                      </a:r>
                      <a:r>
                        <a:rPr lang="fa-IR" sz="1200">
                          <a:solidFill>
                            <a:schemeClr val="tx1"/>
                          </a:solidFill>
                          <a:effectLst/>
                          <a:latin typeface="BNazanin"/>
                          <a:ea typeface="Calibri" panose="020F0502020204030204" pitchFamily="34" charset="0"/>
                          <a:cs typeface="B Nazanin" panose="00000400000000000000" pitchFamily="2" charset="-78"/>
                        </a:rPr>
                        <a:t>تجهیز</a:t>
                      </a:r>
                      <a:r>
                        <a:rPr lang="fa-IR" sz="1200">
                          <a:solidFill>
                            <a:schemeClr val="tx1"/>
                          </a:solidFill>
                          <a:effectLst/>
                          <a:latin typeface="BNazanin"/>
                          <a:ea typeface="Calibri" panose="020F0502020204030204" pitchFamily="34" charset="0"/>
                          <a:cs typeface="BNazanin"/>
                        </a:rPr>
                        <a:t> </a:t>
                      </a:r>
                      <a:r>
                        <a:rPr lang="fa-IR" sz="1200">
                          <a:solidFill>
                            <a:schemeClr val="tx1"/>
                          </a:solidFill>
                          <a:effectLst/>
                          <a:latin typeface="BNazanin"/>
                          <a:ea typeface="Calibri" panose="020F0502020204030204" pitchFamily="34" charset="0"/>
                          <a:cs typeface="B Nazanin" panose="00000400000000000000" pitchFamily="2" charset="-78"/>
                        </a:rPr>
                        <a:t>امکانات</a:t>
                      </a:r>
                      <a:r>
                        <a:rPr lang="fa-IR" sz="1200">
                          <a:solidFill>
                            <a:schemeClr val="tx1"/>
                          </a:solidFill>
                          <a:effectLst/>
                          <a:latin typeface="BNazanin"/>
                          <a:ea typeface="Calibri" panose="020F0502020204030204" pitchFamily="34" charset="0"/>
                          <a:cs typeface="BNazanin"/>
                        </a:rPr>
                        <a:t> </a:t>
                      </a:r>
                      <a:r>
                        <a:rPr lang="fa-IR" sz="1200">
                          <a:solidFill>
                            <a:schemeClr val="tx1"/>
                          </a:solidFill>
                          <a:effectLst/>
                          <a:latin typeface="BNazanin"/>
                          <a:ea typeface="Calibri" panose="020F0502020204030204" pitchFamily="34" charset="0"/>
                          <a:cs typeface="B Nazanin" panose="00000400000000000000" pitchFamily="2" charset="-78"/>
                        </a:rPr>
                        <a:t>آموزشی</a:t>
                      </a:r>
                      <a:r>
                        <a:rPr lang="fa-IR" sz="1200">
                          <a:solidFill>
                            <a:schemeClr val="tx1"/>
                          </a:solidFill>
                          <a:effectLst/>
                          <a:latin typeface="BNazanin"/>
                          <a:ea typeface="Calibri" panose="020F0502020204030204" pitchFamily="34" charset="0"/>
                          <a:cs typeface="BNazanin"/>
                        </a:rPr>
                        <a:t> </a:t>
                      </a:r>
                      <a:endParaRPr lang="en-US"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r" rtl="1">
                        <a:lnSpc>
                          <a:spcPct val="107000"/>
                        </a:lnSpc>
                        <a:spcAft>
                          <a:spcPts val="0"/>
                        </a:spcAft>
                      </a:pPr>
                      <a:r>
                        <a:rPr lang="fa-IR" sz="1200" b="1" dirty="0">
                          <a:solidFill>
                            <a:schemeClr val="tx1"/>
                          </a:solidFill>
                          <a:effectLst/>
                          <a:latin typeface="BNazanin"/>
                          <a:ea typeface="Calibri" panose="020F0502020204030204" pitchFamily="34" charset="0"/>
                          <a:cs typeface="B Nazanin" panose="00000400000000000000" pitchFamily="2" charset="-78"/>
                        </a:rPr>
                        <a:t>سکونتگاهی</a:t>
                      </a:r>
                      <a:endParaRPr lang="en-US" sz="12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107000"/>
                        </a:lnSpc>
                        <a:spcAft>
                          <a:spcPts val="0"/>
                        </a:spcAft>
                      </a:pPr>
                      <a:r>
                        <a:rPr lang="fa-IR" sz="12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rPr>
                        <a:t>روستاهای کمبود خدمات آموزشی</a:t>
                      </a:r>
                      <a:endParaRPr lang="en-US" sz="12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c>
                  <a:txBody>
                    <a:bodyPr/>
                    <a:lstStyle/>
                    <a:p>
                      <a:pPr algn="ctr" rtl="1">
                        <a:lnSpc>
                          <a:spcPct val="107000"/>
                        </a:lnSpc>
                        <a:spcAft>
                          <a:spcPts val="0"/>
                        </a:spcAft>
                      </a:pPr>
                      <a:r>
                        <a:rPr lang="fa-IR" sz="1200" b="1" dirty="0">
                          <a:solidFill>
                            <a:schemeClr val="tx1"/>
                          </a:solidFill>
                          <a:effectLst/>
                          <a:latin typeface="BNazanin"/>
                          <a:ea typeface="Calibri" panose="020F0502020204030204" pitchFamily="34" charset="0"/>
                          <a:cs typeface="B Nazanin" panose="00000400000000000000" pitchFamily="2" charset="-78"/>
                        </a:rPr>
                        <a:t>آموزش</a:t>
                      </a:r>
                      <a:r>
                        <a:rPr lang="fa-IR" sz="1200" b="1" dirty="0">
                          <a:solidFill>
                            <a:schemeClr val="tx1"/>
                          </a:solidFill>
                          <a:effectLst/>
                          <a:latin typeface="BNazanin"/>
                          <a:ea typeface="Calibri" panose="020F0502020204030204" pitchFamily="34" charset="0"/>
                          <a:cs typeface="BNazanin"/>
                        </a:rPr>
                        <a:t> </a:t>
                      </a:r>
                      <a:r>
                        <a:rPr lang="fa-IR" sz="1200" b="1" dirty="0">
                          <a:solidFill>
                            <a:schemeClr val="tx1"/>
                          </a:solidFill>
                          <a:effectLst/>
                          <a:latin typeface="BNazanin"/>
                          <a:ea typeface="Calibri" panose="020F0502020204030204" pitchFamily="34" charset="0"/>
                          <a:cs typeface="B Nazanin" panose="00000400000000000000" pitchFamily="2" charset="-78"/>
                        </a:rPr>
                        <a:t>و</a:t>
                      </a:r>
                      <a:r>
                        <a:rPr lang="fa-IR" sz="1200" b="1" dirty="0">
                          <a:solidFill>
                            <a:schemeClr val="tx1"/>
                          </a:solidFill>
                          <a:effectLst/>
                          <a:latin typeface="BNazanin"/>
                          <a:ea typeface="Calibri" panose="020F0502020204030204" pitchFamily="34" charset="0"/>
                          <a:cs typeface="BNazanin"/>
                        </a:rPr>
                        <a:t> </a:t>
                      </a:r>
                      <a:r>
                        <a:rPr lang="fa-IR" sz="1200" b="1" dirty="0">
                          <a:solidFill>
                            <a:schemeClr val="tx1"/>
                          </a:solidFill>
                          <a:effectLst/>
                          <a:latin typeface="BNazanin"/>
                          <a:ea typeface="Calibri" panose="020F0502020204030204" pitchFamily="34" charset="0"/>
                          <a:cs typeface="B Nazanin" panose="00000400000000000000" pitchFamily="2" charset="-78"/>
                        </a:rPr>
                        <a:t>پرورش</a:t>
                      </a:r>
                      <a:endParaRPr lang="en-US" sz="12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C99"/>
                    </a:solidFill>
                  </a:tcPr>
                </a:tc>
              </a:tr>
            </a:tbl>
          </a:graphicData>
        </a:graphic>
      </p:graphicFrame>
      <p:sp>
        <p:nvSpPr>
          <p:cNvPr id="6" name="Rectangle 5"/>
          <p:cNvSpPr/>
          <p:nvPr/>
        </p:nvSpPr>
        <p:spPr>
          <a:xfrm>
            <a:off x="5504029" y="182826"/>
            <a:ext cx="3321743" cy="523220"/>
          </a:xfrm>
          <a:prstGeom prst="rect">
            <a:avLst/>
          </a:prstGeom>
        </p:spPr>
        <p:txBody>
          <a:bodyPr wrap="none">
            <a:spAutoFit/>
          </a:bodyPr>
          <a:lstStyle/>
          <a:p>
            <a:r>
              <a:rPr lang="ar-SA"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فهرست پروژه‌های عمرانی</a:t>
            </a:r>
            <a:endParaRPr lang="fa-IR" sz="2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34903396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TextBox 3"/>
          <p:cNvSpPr txBox="1"/>
          <p:nvPr/>
        </p:nvSpPr>
        <p:spPr>
          <a:xfrm>
            <a:off x="2961932" y="2013091"/>
            <a:ext cx="3156633" cy="1446550"/>
          </a:xfrm>
          <a:prstGeom prst="rect">
            <a:avLst/>
          </a:prstGeom>
          <a:noFill/>
        </p:spPr>
        <p:txBody>
          <a:bodyPr wrap="none" rtlCol="0">
            <a:spAutoFit/>
          </a:bodyPr>
          <a:lstStyle/>
          <a:p>
            <a:r>
              <a:rPr lang="fa-IR" sz="8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rPr>
              <a:t>با تشکر</a:t>
            </a:r>
            <a:endParaRPr lang="en-US" sz="8800" b="1" dirty="0">
              <a:ln>
                <a:solidFill>
                  <a:srgbClr val="6C4916"/>
                </a:solidFill>
              </a:ln>
              <a:solidFill>
                <a:srgbClr val="B17825"/>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12611017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pic>
        <p:nvPicPr>
          <p:cNvPr id="4" name="Content Placeholder 6" descr="Capture1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59682" y="786886"/>
            <a:ext cx="8168820" cy="5374302"/>
          </a:xfrm>
          <a:prstGeom prst="rect">
            <a:avLst/>
          </a:prstGeom>
        </p:spPr>
      </p:pic>
      <p:sp>
        <p:nvSpPr>
          <p:cNvPr id="5" name="Rectangle 4"/>
          <p:cNvSpPr txBox="1">
            <a:spLocks noChangeArrowheads="1"/>
          </p:cNvSpPr>
          <p:nvPr/>
        </p:nvSpPr>
        <p:spPr bwMode="auto">
          <a:xfrm>
            <a:off x="2495729" y="167426"/>
            <a:ext cx="6648271" cy="619460"/>
          </a:xfrm>
          <a:prstGeom prst="rect">
            <a:avLst/>
          </a:prstGeom>
          <a:noFill/>
          <a:ln>
            <a:noFill/>
          </a:ln>
        </p:spPr>
        <p:txBody>
          <a:bodyPr anchor="ctr"/>
          <a:lstStyle>
            <a:lvl1pPr algn="r" rtl="1">
              <a:spcBef>
                <a:spcPct val="20000"/>
              </a:spcBef>
              <a:buClr>
                <a:schemeClr val="folHlink"/>
              </a:buClr>
              <a:buFont typeface="Wingdings" panose="05000000000000000000" pitchFamily="2" charset="2"/>
              <a:buChar char="u"/>
              <a:defRPr sz="2000" b="1">
                <a:solidFill>
                  <a:schemeClr val="folHlink"/>
                </a:solidFill>
                <a:latin typeface="Verdana" panose="020B0604030504040204" pitchFamily="34" charset="0"/>
              </a:defRPr>
            </a:lvl1pPr>
            <a:lvl2pPr marL="742950" indent="-285750" algn="r" rtl="1">
              <a:spcBef>
                <a:spcPct val="20000"/>
              </a:spcBef>
              <a:buClr>
                <a:schemeClr val="accent1"/>
              </a:buClr>
              <a:buSzPct val="60000"/>
              <a:buFont typeface="Wingdings" panose="05000000000000000000" pitchFamily="2" charset="2"/>
              <a:buChar char="n"/>
              <a:defRPr sz="2800">
                <a:solidFill>
                  <a:schemeClr val="tx1"/>
                </a:solidFill>
                <a:latin typeface="Verdana" panose="020B0604030504040204" pitchFamily="34" charset="0"/>
              </a:defRPr>
            </a:lvl2pPr>
            <a:lvl3pPr marL="1143000" indent="-228600" algn="r" rtl="1">
              <a:spcBef>
                <a:spcPct val="20000"/>
              </a:spcBef>
              <a:buClr>
                <a:schemeClr val="folHlink"/>
              </a:buClr>
              <a:buSzPct val="60000"/>
              <a:buFont typeface="Wingdings" panose="05000000000000000000" pitchFamily="2" charset="2"/>
              <a:buChar char="n"/>
              <a:defRPr sz="1600">
                <a:solidFill>
                  <a:schemeClr val="tx1"/>
                </a:solidFill>
                <a:latin typeface="Verdana" panose="020B0604030504040204" pitchFamily="34" charset="0"/>
              </a:defRPr>
            </a:lvl3pPr>
            <a:lvl4pPr marL="1600200" indent="-228600" algn="r" rtl="1">
              <a:spcBef>
                <a:spcPct val="20000"/>
              </a:spcBef>
              <a:buClr>
                <a:schemeClr val="tx1"/>
              </a:buClr>
              <a:buSzPct val="60000"/>
              <a:buFont typeface="Wingdings" panose="05000000000000000000" pitchFamily="2" charset="2"/>
              <a:buChar char="n"/>
              <a:defRPr sz="1600">
                <a:solidFill>
                  <a:schemeClr val="tx1"/>
                </a:solidFill>
                <a:latin typeface="Verdana" panose="020B0604030504040204" pitchFamily="34" charset="0"/>
              </a:defRPr>
            </a:lvl4pPr>
            <a:lvl5pPr marL="2057400" indent="-228600" algn="r" rtl="1">
              <a:spcBef>
                <a:spcPct val="20000"/>
              </a:spcBef>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5pPr>
            <a:lvl6pPr marL="2514600" indent="-228600" algn="r" rtl="1"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6pPr>
            <a:lvl7pPr marL="2971800" indent="-228600" algn="r" rtl="1"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7pPr>
            <a:lvl8pPr marL="3429000" indent="-228600" algn="r" rtl="1"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8pPr>
            <a:lvl9pPr marL="3886200" indent="-228600" algn="r" rtl="1"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9pPr>
          </a:lstStyle>
          <a:p>
            <a:pPr algn="ctr" rtl="0" eaLnBrk="1" hangingPunct="1">
              <a:lnSpc>
                <a:spcPct val="80000"/>
              </a:lnSpc>
              <a:spcBef>
                <a:spcPct val="0"/>
              </a:spcBef>
              <a:buClrTx/>
              <a:buFontTx/>
              <a:buNone/>
              <a:defRPr/>
            </a:pPr>
            <a:r>
              <a:rPr lang="ar-SA" altLang="en-US" sz="2177" dirty="0">
                <a:ln w="1905"/>
                <a:solidFill>
                  <a:srgbClr val="95651F"/>
                </a:solidFill>
                <a:effectLst>
                  <a:innerShdw blurRad="69850" dist="43180" dir="5400000">
                    <a:srgbClr val="000000">
                      <a:alpha val="65000"/>
                    </a:srgbClr>
                  </a:innerShdw>
                </a:effectLst>
                <a:latin typeface="Times New Roman" panose="02020603050405020304" pitchFamily="18" charset="0"/>
                <a:cs typeface="B Titr" panose="00000700000000000000" pitchFamily="2" charset="-78"/>
              </a:rPr>
              <a:t>ساختار کلی نظارت</a:t>
            </a:r>
            <a:r>
              <a:rPr lang="fa-IR" altLang="en-US" sz="2177" dirty="0">
                <a:ln w="1905"/>
                <a:solidFill>
                  <a:srgbClr val="95651F"/>
                </a:solidFill>
                <a:effectLst>
                  <a:innerShdw blurRad="69850" dist="43180" dir="5400000">
                    <a:srgbClr val="000000">
                      <a:alpha val="65000"/>
                    </a:srgbClr>
                  </a:innerShdw>
                </a:effectLst>
                <a:latin typeface="Times New Roman" panose="02020603050405020304" pitchFamily="18" charset="0"/>
                <a:cs typeface="B Titr" panose="00000700000000000000" pitchFamily="2" charset="-78"/>
              </a:rPr>
              <a:t> بر مطالعات و اسناد برنامه و طرح توسعه</a:t>
            </a:r>
            <a:endParaRPr lang="en-US" altLang="fa-IR" sz="2177" dirty="0">
              <a:ln w="1905"/>
              <a:solidFill>
                <a:srgbClr val="95651F"/>
              </a:solidFill>
              <a:effectLst>
                <a:innerShdw blurRad="69850" dist="43180" dir="5400000">
                  <a:srgbClr val="000000">
                    <a:alpha val="65000"/>
                  </a:srgbClr>
                </a:innerShdw>
              </a:effectLst>
              <a:latin typeface="Times New Roman" panose="02020603050405020304" pitchFamily="18" charset="0"/>
              <a:cs typeface="B Titr" panose="00000700000000000000" pitchFamily="2" charset="-78"/>
            </a:endParaRPr>
          </a:p>
        </p:txBody>
      </p:sp>
    </p:spTree>
    <p:extLst>
      <p:ext uri="{BB962C8B-B14F-4D97-AF65-F5344CB8AC3E}">
        <p14:creationId xmlns:p14="http://schemas.microsoft.com/office/powerpoint/2010/main" val="7430078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Title 1"/>
          <p:cNvSpPr txBox="1">
            <a:spLocks/>
          </p:cNvSpPr>
          <p:nvPr/>
        </p:nvSpPr>
        <p:spPr>
          <a:xfrm>
            <a:off x="4302579" y="105131"/>
            <a:ext cx="4598988" cy="609600"/>
          </a:xfrm>
          <a:prstGeom prst="rect">
            <a:avLst/>
          </a:prstGeom>
          <a:noFill/>
        </p:spPr>
        <p:txBody>
          <a:bodyPr/>
          <a:lst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ahoma" panose="020B0604030504040204" pitchFamily="34" charset="0"/>
              </a:defRPr>
            </a:lvl2pPr>
            <a:lvl3pPr algn="ctr" rtl="0" eaLnBrk="1" fontAlgn="base" hangingPunct="1">
              <a:spcBef>
                <a:spcPct val="0"/>
              </a:spcBef>
              <a:spcAft>
                <a:spcPct val="0"/>
              </a:spcAft>
              <a:defRPr sz="4400">
                <a:solidFill>
                  <a:schemeClr val="tx2"/>
                </a:solidFill>
                <a:latin typeface="Tahoma" panose="020B0604030504040204" pitchFamily="34" charset="0"/>
              </a:defRPr>
            </a:lvl3pPr>
            <a:lvl4pPr algn="ctr" rtl="0" eaLnBrk="1" fontAlgn="base" hangingPunct="1">
              <a:spcBef>
                <a:spcPct val="0"/>
              </a:spcBef>
              <a:spcAft>
                <a:spcPct val="0"/>
              </a:spcAft>
              <a:defRPr sz="4400">
                <a:solidFill>
                  <a:schemeClr val="tx2"/>
                </a:solidFill>
                <a:latin typeface="Tahoma" panose="020B0604030504040204" pitchFamily="34" charset="0"/>
              </a:defRPr>
            </a:lvl4pPr>
            <a:lvl5pPr algn="ctr" rtl="0" eaLnBrk="1" fontAlgn="base" hangingPunct="1">
              <a:spcBef>
                <a:spcPct val="0"/>
              </a:spcBef>
              <a:spcAft>
                <a:spcPct val="0"/>
              </a:spcAft>
              <a:defRPr sz="4400">
                <a:solidFill>
                  <a:schemeClr val="tx2"/>
                </a:solidFill>
                <a:latin typeface="Tahoma" panose="020B0604030504040204" pitchFamily="34" charset="0"/>
              </a:defRPr>
            </a:lvl5pPr>
            <a:lvl6pPr marL="457200" algn="ctr" rtl="0" eaLnBrk="1" fontAlgn="base" hangingPunct="1">
              <a:spcBef>
                <a:spcPct val="0"/>
              </a:spcBef>
              <a:spcAft>
                <a:spcPct val="0"/>
              </a:spcAft>
              <a:defRPr sz="4400">
                <a:solidFill>
                  <a:schemeClr val="tx2"/>
                </a:solidFill>
                <a:latin typeface="Tahoma" panose="020B0604030504040204" pitchFamily="34" charset="0"/>
              </a:defRPr>
            </a:lvl6pPr>
            <a:lvl7pPr marL="914400" algn="ctr" rtl="0" eaLnBrk="1" fontAlgn="base" hangingPunct="1">
              <a:spcBef>
                <a:spcPct val="0"/>
              </a:spcBef>
              <a:spcAft>
                <a:spcPct val="0"/>
              </a:spcAft>
              <a:defRPr sz="4400">
                <a:solidFill>
                  <a:schemeClr val="tx2"/>
                </a:solidFill>
                <a:latin typeface="Tahoma" panose="020B0604030504040204" pitchFamily="34" charset="0"/>
              </a:defRPr>
            </a:lvl7pPr>
            <a:lvl8pPr marL="1371600" algn="ctr" rtl="0" eaLnBrk="1" fontAlgn="base" hangingPunct="1">
              <a:spcBef>
                <a:spcPct val="0"/>
              </a:spcBef>
              <a:spcAft>
                <a:spcPct val="0"/>
              </a:spcAft>
              <a:defRPr sz="4400">
                <a:solidFill>
                  <a:schemeClr val="tx2"/>
                </a:solidFill>
                <a:latin typeface="Tahoma" panose="020B0604030504040204" pitchFamily="34" charset="0"/>
              </a:defRPr>
            </a:lvl8pPr>
            <a:lvl9pPr marL="1828800" algn="ctr" rtl="0" eaLnBrk="1" fontAlgn="base" hangingPunct="1">
              <a:spcBef>
                <a:spcPct val="0"/>
              </a:spcBef>
              <a:spcAft>
                <a:spcPct val="0"/>
              </a:spcAft>
              <a:defRPr sz="4400">
                <a:solidFill>
                  <a:schemeClr val="tx2"/>
                </a:solidFill>
                <a:latin typeface="Tahoma" panose="020B0604030504040204" pitchFamily="34" charset="0"/>
              </a:defRPr>
            </a:lvl9pPr>
          </a:lstStyle>
          <a:p>
            <a:pPr algn="r">
              <a:defRPr/>
            </a:pPr>
            <a:r>
              <a:rPr lang="fa-IR" sz="3200" dirty="0" smtClean="0">
                <a:cs typeface="B Nazanin" panose="00000400000000000000" pitchFamily="2" charset="-78"/>
              </a:rPr>
              <a:t> </a:t>
            </a:r>
            <a:r>
              <a:rPr lang="fa-IR" sz="2177" b="1" dirty="0">
                <a:ln w="1905"/>
                <a:solidFill>
                  <a:srgbClr val="95651F"/>
                </a:solidFill>
                <a:effectLst>
                  <a:innerShdw blurRad="69850" dist="43180" dir="5400000">
                    <a:srgbClr val="000000">
                      <a:alpha val="65000"/>
                    </a:srgbClr>
                  </a:innerShdw>
                </a:effectLst>
                <a:latin typeface="Times New Roman" panose="02020603050405020304" pitchFamily="18" charset="0"/>
                <a:ea typeface="+mn-ea"/>
                <a:cs typeface="B Titr" panose="00000700000000000000" pitchFamily="2" charset="-78"/>
              </a:rPr>
              <a:t>روش مطالعه و گرد آوری اطلاعات</a:t>
            </a:r>
            <a:r>
              <a:rPr lang="fa-IR" sz="3200" dirty="0" smtClean="0">
                <a:cs typeface="B Nazanin" panose="00000400000000000000" pitchFamily="2" charset="-78"/>
              </a:rPr>
              <a:t> </a:t>
            </a:r>
            <a:endParaRPr lang="en-US" sz="3200" dirty="0">
              <a:cs typeface="B Nazanin" panose="00000400000000000000" pitchFamily="2" charset="-78"/>
            </a:endParaRPr>
          </a:p>
        </p:txBody>
      </p:sp>
      <p:graphicFrame>
        <p:nvGraphicFramePr>
          <p:cNvPr id="5" name="Content Placeholder 4"/>
          <p:cNvGraphicFramePr>
            <a:graphicFrameLocks/>
          </p:cNvGraphicFramePr>
          <p:nvPr>
            <p:extLst/>
          </p:nvPr>
        </p:nvGraphicFramePr>
        <p:xfrm>
          <a:off x="1055914" y="2332393"/>
          <a:ext cx="7000649" cy="2555292"/>
        </p:xfrm>
        <a:graphic>
          <a:graphicData uri="http://schemas.openxmlformats.org/drawingml/2006/table">
            <a:tbl>
              <a:tblPr rtl="1" firstRow="1" firstCol="1" bandRow="1"/>
              <a:tblGrid>
                <a:gridCol w="3393276">
                  <a:extLst>
                    <a:ext uri="{9D8B030D-6E8A-4147-A177-3AD203B41FA5}"/>
                  </a:extLst>
                </a:gridCol>
                <a:gridCol w="3607373">
                  <a:extLst>
                    <a:ext uri="{9D8B030D-6E8A-4147-A177-3AD203B41FA5}"/>
                  </a:extLst>
                </a:gridCol>
              </a:tblGrid>
              <a:tr h="450469">
                <a:tc>
                  <a:txBody>
                    <a:bodyPr/>
                    <a:lstStyle/>
                    <a:p>
                      <a:pPr marL="0" marR="0" indent="215900" algn="ctr" rtl="1">
                        <a:spcBef>
                          <a:spcPts val="0"/>
                        </a:spcBef>
                        <a:spcAft>
                          <a:spcPts val="0"/>
                        </a:spcAft>
                      </a:pPr>
                      <a:r>
                        <a:rPr lang="ar-SA" sz="1400" b="1" dirty="0">
                          <a:effectLst/>
                          <a:latin typeface="Times New Roman"/>
                          <a:ea typeface="Calibri"/>
                          <a:cs typeface="B Nazanin" panose="00000400000000000000" pitchFamily="2" charset="-78"/>
                        </a:rPr>
                        <a:t>منابع کتابخانه‌ای</a:t>
                      </a:r>
                      <a:endParaRPr lang="en-US" sz="1400" b="1" dirty="0">
                        <a:effectLst/>
                        <a:latin typeface="Times New Roman"/>
                        <a:ea typeface="Calibri"/>
                        <a:cs typeface="B Nazanin" panose="00000400000000000000" pitchFamily="2" charset="-78"/>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0" marR="0" indent="215900" algn="ctr" rtl="1">
                        <a:spcBef>
                          <a:spcPts val="0"/>
                        </a:spcBef>
                        <a:spcAft>
                          <a:spcPts val="0"/>
                        </a:spcAft>
                      </a:pPr>
                      <a:r>
                        <a:rPr lang="ar-SA" sz="1400" b="1" dirty="0">
                          <a:effectLst/>
                          <a:latin typeface="Times New Roman"/>
                          <a:ea typeface="Calibri"/>
                          <a:cs typeface="B Nazanin" panose="00000400000000000000" pitchFamily="2" charset="-78"/>
                        </a:rPr>
                        <a:t>منابع میدانی</a:t>
                      </a:r>
                      <a:endParaRPr lang="en-US" sz="1400" b="1" dirty="0">
                        <a:effectLst/>
                        <a:latin typeface="Times New Roman"/>
                        <a:ea typeface="Calibri"/>
                        <a:cs typeface="B Nazanin" panose="00000400000000000000" pitchFamily="2" charset="-78"/>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extLst>
                  <a:ext uri="{0D108BD9-81ED-4DB2-BD59-A6C34878D82A}"/>
                </a:extLst>
              </a:tr>
              <a:tr h="2104823">
                <a:tc>
                  <a:txBody>
                    <a:bodyPr/>
                    <a:lstStyle/>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کتاب‌های و مقاله‌های مرتبط</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طرح‌های فرادست</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استعلام از ادارات</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سایت‌های اینترنتی رسمی ادارات</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خبرگزاری‌های رسمی</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سرشماری‌های رسمی</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آمارنامه‌ها</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گزارش­های سازمان­های مرتبط</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لایه‌های اطلاعات جغرافیایی</a:t>
                      </a:r>
                      <a:endParaRPr lang="en-US" sz="1400" b="1" dirty="0">
                        <a:effectLst/>
                        <a:latin typeface="Times New Roman"/>
                        <a:ea typeface="Calibri"/>
                        <a:cs typeface="B Nazanin" panose="00000400000000000000" pitchFamily="2" charset="-78"/>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tc>
                  <a:txBody>
                    <a:bodyPr/>
                    <a:lstStyle/>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بازدید میدانی از محل (مشاهده شخصی / تهیه تصویر)</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پرسشنامه‌های روستایی</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تشکیل کارگاه‌های مشارکتی (بحث‌های گروهی)</a:t>
                      </a:r>
                      <a:endParaRPr lang="en-US" sz="1400" b="1" dirty="0">
                        <a:effectLst/>
                        <a:latin typeface="Times New Roman"/>
                        <a:ea typeface="Calibri"/>
                        <a:cs typeface="B Nazanin" panose="00000400000000000000" pitchFamily="2" charset="-78"/>
                      </a:endParaRPr>
                    </a:p>
                    <a:p>
                      <a:pPr marL="171450" marR="0" lvl="0" indent="-171450" algn="just" rtl="1">
                        <a:spcBef>
                          <a:spcPts val="0"/>
                        </a:spcBef>
                        <a:spcAft>
                          <a:spcPts val="0"/>
                        </a:spcAft>
                        <a:buFont typeface="Wingdings" panose="05000000000000000000" pitchFamily="2" charset="2"/>
                        <a:buChar char="§"/>
                      </a:pPr>
                      <a:r>
                        <a:rPr lang="ar-SA" sz="1400" b="1" dirty="0">
                          <a:effectLst/>
                          <a:latin typeface="Times New Roman"/>
                          <a:ea typeface="Calibri"/>
                          <a:cs typeface="B Nazanin" panose="00000400000000000000" pitchFamily="2" charset="-78"/>
                        </a:rPr>
                        <a:t>مصاحبه‌های فردی</a:t>
                      </a:r>
                      <a:endParaRPr lang="en-US" sz="1400" b="1" dirty="0">
                        <a:effectLst/>
                        <a:latin typeface="Times New Roman"/>
                        <a:ea typeface="Calibri"/>
                        <a:cs typeface="B Nazanin" panose="00000400000000000000" pitchFamily="2" charset="-78"/>
                      </a:endParaRPr>
                    </a:p>
                  </a:txBody>
                  <a:tcPr marL="68578" marR="685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DB3"/>
                    </a:solidFill>
                  </a:tcPr>
                </a:tc>
                <a:extLst>
                  <a:ext uri="{0D108BD9-81ED-4DB2-BD59-A6C34878D82A}"/>
                </a:extLst>
              </a:tr>
            </a:tbl>
          </a:graphicData>
        </a:graphic>
      </p:graphicFrame>
      <p:sp>
        <p:nvSpPr>
          <p:cNvPr id="6" name="TextBox 5"/>
          <p:cNvSpPr txBox="1"/>
          <p:nvPr/>
        </p:nvSpPr>
        <p:spPr>
          <a:xfrm>
            <a:off x="542130" y="1111606"/>
            <a:ext cx="7996238" cy="738664"/>
          </a:xfrm>
          <a:prstGeom prst="rect">
            <a:avLst/>
          </a:prstGeom>
          <a:solidFill>
            <a:schemeClr val="accent1">
              <a:lumMod val="40000"/>
              <a:lumOff val="60000"/>
            </a:schemeClr>
          </a:solidFill>
          <a:ln>
            <a:solidFill>
              <a:schemeClr val="accent1"/>
            </a:solidFill>
          </a:ln>
        </p:spPr>
        <p:txBody>
          <a:bodyPr>
            <a:spAutoFit/>
          </a:bodyPr>
          <a:lstStyle/>
          <a:p>
            <a:pPr algn="just" rtl="1">
              <a:defRPr/>
            </a:pPr>
            <a:r>
              <a:rPr lang="ar-SA" sz="1400" b="1" dirty="0">
                <a:solidFill>
                  <a:schemeClr val="bg2">
                    <a:lumMod val="10000"/>
                  </a:schemeClr>
                </a:solidFill>
                <a:cs typeface="B Nazanin" panose="00000400000000000000" pitchFamily="2" charset="-78"/>
              </a:rPr>
              <a:t>طور کلی روش‌های گردآوری اطلاعات به دو طبقه  تقسیم می‌شود: روش‌های کتابخانه‌ای، و روش‌های میدانی </a:t>
            </a:r>
            <a:endParaRPr lang="fa-IR" sz="1400" b="1" dirty="0">
              <a:solidFill>
                <a:schemeClr val="bg2">
                  <a:lumMod val="10000"/>
                </a:schemeClr>
              </a:solidFill>
              <a:cs typeface="B Nazanin" panose="00000400000000000000" pitchFamily="2" charset="-78"/>
            </a:endParaRPr>
          </a:p>
          <a:p>
            <a:pPr algn="just" rtl="1">
              <a:defRPr/>
            </a:pPr>
            <a:r>
              <a:rPr lang="ar-SA" sz="1400" b="1" dirty="0">
                <a:solidFill>
                  <a:schemeClr val="bg2">
                    <a:lumMod val="10000"/>
                  </a:schemeClr>
                </a:solidFill>
                <a:cs typeface="B Nazanin" panose="00000400000000000000" pitchFamily="2" charset="-78"/>
              </a:rPr>
              <a:t>با نگاهی به جدول 4 نوع ابزار برای گردآوردی اطلاعات کتابخانه‌ای و میدانی قابل تشخیص است. اسناد و مدارک، مشاهده، پرسشنامه و مصاحبه ابزارهای اصلی برای جمع آوری اطلاعات در طرح است</a:t>
            </a:r>
            <a:r>
              <a:rPr lang="fa-IR" sz="1400" b="1" dirty="0">
                <a:solidFill>
                  <a:schemeClr val="bg2">
                    <a:lumMod val="10000"/>
                  </a:schemeClr>
                </a:solidFill>
                <a:cs typeface="B Nazanin" panose="00000400000000000000" pitchFamily="2" charset="-78"/>
              </a:rPr>
              <a:t>.</a:t>
            </a:r>
            <a:endParaRPr lang="en-US" sz="1400" b="1" dirty="0">
              <a:solidFill>
                <a:schemeClr val="bg2">
                  <a:lumMod val="10000"/>
                </a:schemeClr>
              </a:solidFill>
              <a:cs typeface="B Nazanin" panose="00000400000000000000" pitchFamily="2" charset="-78"/>
            </a:endParaRPr>
          </a:p>
        </p:txBody>
      </p:sp>
    </p:spTree>
    <p:extLst>
      <p:ext uri="{BB962C8B-B14F-4D97-AF65-F5344CB8AC3E}">
        <p14:creationId xmlns:p14="http://schemas.microsoft.com/office/powerpoint/2010/main" val="1781697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1761301" y="180120"/>
            <a:ext cx="7274748" cy="461665"/>
          </a:xfrm>
          <a:prstGeom prst="rect">
            <a:avLst/>
          </a:prstGeom>
          <a:noFill/>
        </p:spPr>
        <p:txBody>
          <a:bodyPr wrap="none">
            <a:spAutoFit/>
          </a:bodyPr>
          <a:lstStyle/>
          <a:p>
            <a:pPr>
              <a:defRPr/>
            </a:pPr>
            <a:r>
              <a:rPr lang="ar-SA" b="1" dirty="0">
                <a:ln w="1905"/>
                <a:solidFill>
                  <a:srgbClr val="95651F"/>
                </a:solidFill>
                <a:effectLst>
                  <a:innerShdw blurRad="69850" dist="43180" dir="5400000">
                    <a:srgbClr val="000000">
                      <a:alpha val="65000"/>
                    </a:srgbClr>
                  </a:innerShdw>
                </a:effectLst>
                <a:cs typeface="B Titr" panose="00000700000000000000" pitchFamily="2" charset="-78"/>
              </a:rPr>
              <a:t>پارادایم‌های موثر بر برنامه ریزی فضایی و ارتباط با نظریه سیستم‌ها</a:t>
            </a:r>
            <a:endParaRPr lang="fa-IR" b="1" dirty="0">
              <a:ln w="1905"/>
              <a:solidFill>
                <a:srgbClr val="95651F"/>
              </a:solidFill>
              <a:effectLst>
                <a:innerShdw blurRad="69850" dist="43180" dir="5400000">
                  <a:srgbClr val="000000">
                    <a:alpha val="65000"/>
                  </a:srgbClr>
                </a:innerShdw>
              </a:effectLst>
              <a:cs typeface="B Titr" panose="00000700000000000000" pitchFamily="2" charset="-78"/>
            </a:endParaRPr>
          </a:p>
        </p:txBody>
      </p:sp>
      <p:graphicFrame>
        <p:nvGraphicFramePr>
          <p:cNvPr id="5" name="Table 4"/>
          <p:cNvGraphicFramePr>
            <a:graphicFrameLocks noGrp="1"/>
          </p:cNvGraphicFramePr>
          <p:nvPr/>
        </p:nvGraphicFramePr>
        <p:xfrm>
          <a:off x="873125" y="1443038"/>
          <a:ext cx="7315200" cy="4214811"/>
        </p:xfrm>
        <a:graphic>
          <a:graphicData uri="http://schemas.openxmlformats.org/drawingml/2006/table">
            <a:tbl>
              <a:tblPr rtl="1" firstRow="1" firstCol="1" bandRow="1">
                <a:tableStyleId>{C4B1156A-380E-4F78-BDF5-A606A8083BF9}</a:tableStyleId>
              </a:tblPr>
              <a:tblGrid>
                <a:gridCol w="2554120">
                  <a:extLst>
                    <a:ext uri="{9D8B030D-6E8A-4147-A177-3AD203B41FA5}">
                      <a16:colId xmlns:a16="http://schemas.microsoft.com/office/drawing/2014/main" xmlns="" val="20000"/>
                    </a:ext>
                  </a:extLst>
                </a:gridCol>
                <a:gridCol w="4761080">
                  <a:extLst>
                    <a:ext uri="{9D8B030D-6E8A-4147-A177-3AD203B41FA5}">
                      <a16:colId xmlns:a16="http://schemas.microsoft.com/office/drawing/2014/main" xmlns="" val="20001"/>
                    </a:ext>
                  </a:extLst>
                </a:gridCol>
              </a:tblGrid>
              <a:tr h="353889">
                <a:tc>
                  <a:txBody>
                    <a:bodyPr/>
                    <a:lstStyle/>
                    <a:p>
                      <a:pPr algn="ctr" rtl="1">
                        <a:lnSpc>
                          <a:spcPct val="115000"/>
                        </a:lnSpc>
                        <a:spcAft>
                          <a:spcPts val="0"/>
                        </a:spcAft>
                      </a:pPr>
                      <a:r>
                        <a:rPr lang="ar-SA" sz="1400" dirty="0">
                          <a:effectLst/>
                          <a:cs typeface="B Nazanin" panose="00000400000000000000" pitchFamily="2" charset="-78"/>
                        </a:rPr>
                        <a:t>نظریه</a:t>
                      </a:r>
                      <a:endParaRPr lang="en-US" sz="14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CCECFF"/>
                    </a:solidFill>
                  </a:tcPr>
                </a:tc>
                <a:tc>
                  <a:txBody>
                    <a:bodyPr/>
                    <a:lstStyle/>
                    <a:p>
                      <a:pPr algn="ctr" rtl="1">
                        <a:lnSpc>
                          <a:spcPct val="115000"/>
                        </a:lnSpc>
                        <a:spcAft>
                          <a:spcPts val="0"/>
                        </a:spcAft>
                      </a:pPr>
                      <a:r>
                        <a:rPr lang="ar-SA" sz="1400" dirty="0">
                          <a:effectLst/>
                          <a:cs typeface="B Nazanin" panose="00000400000000000000" pitchFamily="2" charset="-78"/>
                        </a:rPr>
                        <a:t>ارتباط با نظریه سیستم‌ها</a:t>
                      </a:r>
                      <a:endParaRPr lang="en-US" sz="14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CCECFF"/>
                    </a:solidFill>
                  </a:tcPr>
                </a:tc>
                <a:extLst>
                  <a:ext uri="{0D108BD9-81ED-4DB2-BD59-A6C34878D82A}">
                    <a16:rowId xmlns:a16="http://schemas.microsoft.com/office/drawing/2014/main" xmlns="" val="10000"/>
                  </a:ext>
                </a:extLst>
              </a:tr>
              <a:tr h="1484970">
                <a:tc>
                  <a:txBody>
                    <a:bodyPr/>
                    <a:lstStyle/>
                    <a:p>
                      <a:pPr algn="ctr" rtl="1">
                        <a:lnSpc>
                          <a:spcPct val="115000"/>
                        </a:lnSpc>
                        <a:spcAft>
                          <a:spcPts val="0"/>
                        </a:spcAft>
                      </a:pPr>
                      <a:r>
                        <a:rPr lang="ar-SA" sz="1400">
                          <a:effectLst/>
                          <a:cs typeface="B Nazanin" panose="00000400000000000000" pitchFamily="2" charset="-78"/>
                        </a:rPr>
                        <a:t>راهبرد شبکه منطقه‌ای داگلاس</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CCECFF"/>
                    </a:solidFill>
                  </a:tcPr>
                </a:tc>
                <a:tc>
                  <a:txBody>
                    <a:bodyPr/>
                    <a:lstStyle/>
                    <a:p>
                      <a:pPr algn="just" rtl="1">
                        <a:lnSpc>
                          <a:spcPct val="115000"/>
                        </a:lnSpc>
                        <a:spcAft>
                          <a:spcPts val="0"/>
                        </a:spcAft>
                      </a:pPr>
                      <a:r>
                        <a:rPr lang="ar-SA" sz="1400" dirty="0">
                          <a:effectLst/>
                          <a:cs typeface="B Nazanin" panose="00000400000000000000" pitchFamily="2" charset="-78"/>
                        </a:rPr>
                        <a:t>- پیوندهای روستایی – شهری و وابستگیهای متقابل مابین آنها،</a:t>
                      </a:r>
                      <a:endParaRPr lang="en-US" sz="1400" dirty="0">
                        <a:effectLst/>
                        <a:cs typeface="B Nazanin" panose="00000400000000000000" pitchFamily="2" charset="-78"/>
                      </a:endParaRPr>
                    </a:p>
                    <a:p>
                      <a:pPr algn="just" rtl="1">
                        <a:lnSpc>
                          <a:spcPct val="115000"/>
                        </a:lnSpc>
                        <a:spcAft>
                          <a:spcPts val="0"/>
                        </a:spcAft>
                      </a:pPr>
                      <a:r>
                        <a:rPr lang="ar-SA" sz="1400" dirty="0">
                          <a:effectLst/>
                          <a:cs typeface="B Nazanin" panose="00000400000000000000" pitchFamily="2" charset="-78"/>
                        </a:rPr>
                        <a:t>- ماهیت چند بخشی توسعه</a:t>
                      </a:r>
                      <a:endParaRPr lang="en-US" sz="1400" dirty="0">
                        <a:effectLst/>
                        <a:cs typeface="B Nazanin" panose="00000400000000000000" pitchFamily="2" charset="-78"/>
                      </a:endParaRPr>
                    </a:p>
                    <a:p>
                      <a:pPr algn="just" rtl="1">
                        <a:lnSpc>
                          <a:spcPct val="115000"/>
                        </a:lnSpc>
                        <a:spcAft>
                          <a:spcPts val="0"/>
                        </a:spcAft>
                      </a:pPr>
                      <a:r>
                        <a:rPr lang="ar-SA" sz="1400" dirty="0">
                          <a:effectLst/>
                          <a:cs typeface="B Nazanin" panose="00000400000000000000" pitchFamily="2" charset="-78"/>
                        </a:rPr>
                        <a:t>- خوشه‌هایی از سکونتگاههای مختلف</a:t>
                      </a:r>
                      <a:endParaRPr lang="en-US" sz="1400" dirty="0">
                        <a:effectLst/>
                        <a:cs typeface="B Nazanin" panose="00000400000000000000" pitchFamily="2" charset="-78"/>
                      </a:endParaRPr>
                    </a:p>
                    <a:p>
                      <a:pPr algn="just" rtl="1">
                        <a:lnSpc>
                          <a:spcPct val="115000"/>
                        </a:lnSpc>
                        <a:spcAft>
                          <a:spcPts val="0"/>
                        </a:spcAft>
                      </a:pPr>
                      <a:r>
                        <a:rPr lang="ar-SA" sz="1400" dirty="0">
                          <a:effectLst/>
                          <a:cs typeface="B Nazanin" panose="00000400000000000000" pitchFamily="2" charset="-78"/>
                        </a:rPr>
                        <a:t>- شبکه پیوندهای افقی بین مراکز زیست و فعالیت </a:t>
                      </a:r>
                      <a:endParaRPr lang="en-US" sz="1400" dirty="0">
                        <a:effectLst/>
                        <a:cs typeface="B Nazanin" panose="00000400000000000000" pitchFamily="2" charset="-78"/>
                      </a:endParaRPr>
                    </a:p>
                    <a:p>
                      <a:pPr algn="just" rtl="1">
                        <a:lnSpc>
                          <a:spcPct val="115000"/>
                        </a:lnSpc>
                        <a:spcAft>
                          <a:spcPts val="0"/>
                        </a:spcAft>
                      </a:pPr>
                      <a:r>
                        <a:rPr lang="ar-SA" sz="1400" dirty="0">
                          <a:effectLst/>
                          <a:cs typeface="B Nazanin" panose="00000400000000000000" pitchFamily="2" charset="-78"/>
                        </a:rPr>
                        <a:t>- هدف: دستیابی به الگوی متعادل توسعه فضایی</a:t>
                      </a:r>
                      <a:endParaRPr lang="en-US" sz="14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CCECFF"/>
                    </a:solidFill>
                  </a:tcPr>
                </a:tc>
                <a:extLst>
                  <a:ext uri="{0D108BD9-81ED-4DB2-BD59-A6C34878D82A}">
                    <a16:rowId xmlns:a16="http://schemas.microsoft.com/office/drawing/2014/main" xmlns="" val="10001"/>
                  </a:ext>
                </a:extLst>
              </a:tr>
              <a:tr h="593988">
                <a:tc>
                  <a:txBody>
                    <a:bodyPr/>
                    <a:lstStyle/>
                    <a:p>
                      <a:pPr algn="ctr" rtl="1">
                        <a:lnSpc>
                          <a:spcPct val="115000"/>
                        </a:lnSpc>
                        <a:spcAft>
                          <a:spcPts val="0"/>
                        </a:spcAft>
                      </a:pPr>
                      <a:r>
                        <a:rPr lang="ar-SA" sz="1400">
                          <a:effectLst/>
                          <a:cs typeface="B Nazanin" panose="00000400000000000000" pitchFamily="2" charset="-78"/>
                        </a:rPr>
                        <a:t>پویش ساختاری - کارکردی</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CCECFF"/>
                    </a:solidFill>
                  </a:tcPr>
                </a:tc>
                <a:tc>
                  <a:txBody>
                    <a:bodyPr/>
                    <a:lstStyle/>
                    <a:p>
                      <a:pPr algn="just" rtl="1">
                        <a:lnSpc>
                          <a:spcPct val="115000"/>
                        </a:lnSpc>
                        <a:spcAft>
                          <a:spcPts val="0"/>
                        </a:spcAft>
                      </a:pPr>
                      <a:r>
                        <a:rPr lang="ar-SA" sz="1400">
                          <a:effectLst/>
                          <a:cs typeface="B Nazanin" panose="00000400000000000000" pitchFamily="2" charset="-78"/>
                        </a:rPr>
                        <a:t>پویش در داخل یک نظام / سیستم تعریف شده است و اصول اصلی نظریه سیستم‌ها کاملا مشهود است.</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CCECFF"/>
                    </a:solidFill>
                  </a:tcPr>
                </a:tc>
                <a:extLst>
                  <a:ext uri="{0D108BD9-81ED-4DB2-BD59-A6C34878D82A}">
                    <a16:rowId xmlns:a16="http://schemas.microsoft.com/office/drawing/2014/main" xmlns="" val="10002"/>
                  </a:ext>
                </a:extLst>
              </a:tr>
              <a:tr h="593988">
                <a:tc>
                  <a:txBody>
                    <a:bodyPr/>
                    <a:lstStyle/>
                    <a:p>
                      <a:pPr algn="ctr" rtl="1">
                        <a:lnSpc>
                          <a:spcPct val="115000"/>
                        </a:lnSpc>
                        <a:spcAft>
                          <a:spcPts val="0"/>
                        </a:spcAft>
                      </a:pPr>
                      <a:r>
                        <a:rPr lang="ar-SA" sz="1400">
                          <a:effectLst/>
                          <a:cs typeface="B Nazanin" panose="00000400000000000000" pitchFamily="2" charset="-78"/>
                        </a:rPr>
                        <a:t>توسعه پایدار</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CCECFF"/>
                    </a:solidFill>
                  </a:tcPr>
                </a:tc>
                <a:tc>
                  <a:txBody>
                    <a:bodyPr/>
                    <a:lstStyle/>
                    <a:p>
                      <a:pPr algn="just" rtl="1">
                        <a:lnSpc>
                          <a:spcPct val="115000"/>
                        </a:lnSpc>
                        <a:spcAft>
                          <a:spcPts val="0"/>
                        </a:spcAft>
                      </a:pPr>
                      <a:r>
                        <a:rPr lang="ar-SA" sz="1400">
                          <a:effectLst/>
                          <a:cs typeface="B Nazanin" panose="00000400000000000000" pitchFamily="2" charset="-78"/>
                        </a:rPr>
                        <a:t>عملکرد متقابل حوزه‌های اقتصادی، اجتماعی و زیست محیطی در داخل یک سیستم و نگاه سیستمی اتقاق می‌افتد.</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CCECFF"/>
                    </a:solidFill>
                  </a:tcPr>
                </a:tc>
                <a:extLst>
                  <a:ext uri="{0D108BD9-81ED-4DB2-BD59-A6C34878D82A}">
                    <a16:rowId xmlns:a16="http://schemas.microsoft.com/office/drawing/2014/main" xmlns="" val="10003"/>
                  </a:ext>
                </a:extLst>
              </a:tr>
              <a:tr h="593988">
                <a:tc>
                  <a:txBody>
                    <a:bodyPr/>
                    <a:lstStyle/>
                    <a:p>
                      <a:pPr algn="ctr" rtl="1">
                        <a:lnSpc>
                          <a:spcPct val="115000"/>
                        </a:lnSpc>
                        <a:spcAft>
                          <a:spcPts val="0"/>
                        </a:spcAft>
                      </a:pPr>
                      <a:r>
                        <a:rPr lang="ar-SA" sz="1400">
                          <a:effectLst/>
                          <a:cs typeface="B Nazanin" panose="00000400000000000000" pitchFamily="2" charset="-78"/>
                        </a:rPr>
                        <a:t>زنجیره ارزش و مدل الماس پورتر</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CCECFF"/>
                    </a:solidFill>
                  </a:tcPr>
                </a:tc>
                <a:tc>
                  <a:txBody>
                    <a:bodyPr/>
                    <a:lstStyle/>
                    <a:p>
                      <a:pPr algn="just" rtl="1">
                        <a:lnSpc>
                          <a:spcPct val="115000"/>
                        </a:lnSpc>
                        <a:spcAft>
                          <a:spcPts val="0"/>
                        </a:spcAft>
                      </a:pPr>
                      <a:r>
                        <a:rPr lang="ar-SA" sz="1400">
                          <a:effectLst/>
                          <a:cs typeface="B Nazanin" panose="00000400000000000000" pitchFamily="2" charset="-78"/>
                        </a:rPr>
                        <a:t>توجه به اجزاء سیستم: ورودی‌ها، خروجی‌ها، پردازش، فرایند تبدیل ورودی به خروجی‌ها و...</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CCECFF"/>
                    </a:solidFill>
                  </a:tcPr>
                </a:tc>
                <a:extLst>
                  <a:ext uri="{0D108BD9-81ED-4DB2-BD59-A6C34878D82A}">
                    <a16:rowId xmlns:a16="http://schemas.microsoft.com/office/drawing/2014/main" xmlns="" val="10004"/>
                  </a:ext>
                </a:extLst>
              </a:tr>
              <a:tr h="593988">
                <a:tc>
                  <a:txBody>
                    <a:bodyPr/>
                    <a:lstStyle/>
                    <a:p>
                      <a:pPr algn="ctr" rtl="1">
                        <a:lnSpc>
                          <a:spcPct val="115000"/>
                        </a:lnSpc>
                        <a:spcAft>
                          <a:spcPts val="0"/>
                        </a:spcAft>
                      </a:pPr>
                      <a:r>
                        <a:rPr lang="ar-SA" sz="1400">
                          <a:effectLst/>
                          <a:cs typeface="B Nazanin" panose="00000400000000000000" pitchFamily="2" charset="-78"/>
                        </a:rPr>
                        <a:t>نظریه‌های مشارکت مردمی</a:t>
                      </a:r>
                      <a:endParaRPr lang="en-US" sz="140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solidFill>
                      <a:srgbClr val="CCECFF"/>
                    </a:solidFill>
                  </a:tcPr>
                </a:tc>
                <a:tc>
                  <a:txBody>
                    <a:bodyPr/>
                    <a:lstStyle/>
                    <a:p>
                      <a:pPr algn="just" rtl="1">
                        <a:lnSpc>
                          <a:spcPct val="115000"/>
                        </a:lnSpc>
                        <a:spcAft>
                          <a:spcPts val="0"/>
                        </a:spcAft>
                      </a:pPr>
                      <a:r>
                        <a:rPr lang="ar-SA" sz="1400" dirty="0">
                          <a:effectLst/>
                          <a:cs typeface="B Nazanin" panose="00000400000000000000" pitchFamily="2" charset="-78"/>
                        </a:rPr>
                        <a:t>توجه به تعاملات میان اجزا سیستم که در تعیین رفتار یک سیستم از خود اجزا مهمتر است.</a:t>
                      </a:r>
                      <a:endParaRPr lang="en-US" sz="1400" dirty="0">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solidFill>
                      <a:srgbClr val="CCECFF"/>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41536486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sp>
        <p:nvSpPr>
          <p:cNvPr id="4" name="Rectangle 3"/>
          <p:cNvSpPr/>
          <p:nvPr/>
        </p:nvSpPr>
        <p:spPr>
          <a:xfrm>
            <a:off x="2452177" y="220763"/>
            <a:ext cx="4176143" cy="400110"/>
          </a:xfrm>
          <a:prstGeom prst="rect">
            <a:avLst/>
          </a:prstGeom>
          <a:solidFill>
            <a:schemeClr val="bg1">
              <a:lumMod val="95000"/>
            </a:schemeClr>
          </a:solidFill>
        </p:spPr>
        <p:txBody>
          <a:bodyPr wrap="none">
            <a:spAutoFit/>
          </a:bodyPr>
          <a:lstStyle/>
          <a:p>
            <a:pPr>
              <a:defRPr/>
            </a:pPr>
            <a:r>
              <a:rPr lang="ar-SA" sz="2000" b="1" dirty="0">
                <a:ln w="1905"/>
                <a:solidFill>
                  <a:schemeClr val="tx2"/>
                </a:solidFill>
                <a:effectLst>
                  <a:innerShdw blurRad="69850" dist="43180" dir="5400000">
                    <a:srgbClr val="000000">
                      <a:alpha val="65000"/>
                    </a:srgbClr>
                  </a:innerShdw>
                </a:effectLst>
                <a:latin typeface="Verdana" pitchFamily="34" charset="0"/>
                <a:cs typeface="B Titr" panose="00000700000000000000" pitchFamily="2" charset="-78"/>
              </a:rPr>
              <a:t>فرایند برنامه‌ریزی طرح منظومه توسعه پایدار</a:t>
            </a:r>
            <a:endParaRPr lang="fa-IR" sz="2000" b="1" dirty="0">
              <a:ln w="1905"/>
              <a:solidFill>
                <a:schemeClr val="tx2"/>
              </a:solidFill>
              <a:effectLst>
                <a:innerShdw blurRad="69850" dist="43180" dir="5400000">
                  <a:srgbClr val="000000">
                    <a:alpha val="65000"/>
                  </a:srgbClr>
                </a:innerShdw>
              </a:effectLst>
              <a:latin typeface="Verdana" pitchFamily="34" charset="0"/>
              <a:cs typeface="B Titr" panose="00000700000000000000" pitchFamily="2" charset="-78"/>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l="17390" t="4411" r="17024" b="8235"/>
          <a:stretch>
            <a:fillRect/>
          </a:stretch>
        </p:blipFill>
        <p:spPr bwMode="auto">
          <a:xfrm>
            <a:off x="1019855" y="961708"/>
            <a:ext cx="6567487"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11749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Picture Placeholder 2"/>
          <p:cNvSpPr>
            <a:spLocks noGrp="1"/>
          </p:cNvSpPr>
          <p:nvPr>
            <p:ph type="pic" sz="quarter" idx="14"/>
          </p:nvPr>
        </p:nvSpPr>
        <p:spPr/>
      </p:sp>
      <p:pic>
        <p:nvPicPr>
          <p:cNvPr id="4" name="Picture 3"/>
          <p:cNvPicPr>
            <a:picLocks noChangeAspect="1"/>
          </p:cNvPicPr>
          <p:nvPr/>
        </p:nvPicPr>
        <p:blipFill>
          <a:blip r:embed="rId2"/>
          <a:stretch>
            <a:fillRect/>
          </a:stretch>
        </p:blipFill>
        <p:spPr>
          <a:xfrm>
            <a:off x="200495" y="695459"/>
            <a:ext cx="8835554" cy="5401334"/>
          </a:xfrm>
          <a:prstGeom prst="rect">
            <a:avLst/>
          </a:prstGeom>
        </p:spPr>
      </p:pic>
      <p:sp>
        <p:nvSpPr>
          <p:cNvPr id="5" name="Rectangle 4"/>
          <p:cNvSpPr/>
          <p:nvPr/>
        </p:nvSpPr>
        <p:spPr>
          <a:xfrm>
            <a:off x="3226157" y="811215"/>
            <a:ext cx="3702677" cy="1200329"/>
          </a:xfrm>
          <a:prstGeom prst="rect">
            <a:avLst/>
          </a:prstGeom>
        </p:spPr>
        <p:txBody>
          <a:bodyPr wrap="square">
            <a:spAutoFit/>
          </a:bodyPr>
          <a:lstStyle/>
          <a:p>
            <a:pPr algn="ctr" rtl="1"/>
            <a:r>
              <a:rPr lang="ar-SA" b="1" dirty="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شناسایی</a:t>
            </a:r>
            <a:r>
              <a:rPr lang="ar-SA" b="1" dirty="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rPr>
              <a:t> </a:t>
            </a:r>
            <a:r>
              <a:rPr lang="ar-SA" b="1" dirty="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مسائل</a:t>
            </a:r>
            <a:r>
              <a:rPr lang="ar-SA" b="1" dirty="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rPr>
              <a:t> </a:t>
            </a:r>
            <a:r>
              <a:rPr lang="ar-SA" b="1" dirty="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کلیدی</a:t>
            </a:r>
            <a:r>
              <a:rPr lang="ar-SA" b="1" dirty="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rPr>
              <a:t> </a:t>
            </a:r>
            <a:r>
              <a:rPr lang="ar-SA" b="1" dirty="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منظومه</a:t>
            </a:r>
            <a:r>
              <a:rPr lang="ar-SA" b="1" dirty="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rPr>
              <a:t> </a:t>
            </a:r>
            <a:r>
              <a:rPr lang="ar-SA" b="1" dirty="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از</a:t>
            </a:r>
            <a:r>
              <a:rPr lang="ar-SA" b="1" dirty="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rPr>
              <a:t> </a:t>
            </a:r>
            <a:r>
              <a:rPr lang="ar-SA" b="1" dirty="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نگاه</a:t>
            </a:r>
            <a:r>
              <a:rPr lang="ar-SA" b="1" dirty="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rPr>
              <a:t> </a:t>
            </a:r>
            <a:r>
              <a:rPr lang="ar-SA" b="1" dirty="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جامعه</a:t>
            </a:r>
            <a:r>
              <a:rPr lang="ar-SA" b="1" dirty="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rPr>
              <a:t> </a:t>
            </a:r>
            <a:endParaRPr lang="fa-IR" b="1" dirty="0" smtClean="0">
              <a:ln w="12700">
                <a:solidFill>
                  <a:sysClr val="windowText" lastClr="000000"/>
                </a:solidFill>
                <a:prstDash val="solid"/>
              </a:ln>
              <a:solidFill>
                <a:srgbClr val="95651F"/>
              </a:solidFill>
              <a:effectLst>
                <a:innerShdw blurRad="177800">
                  <a:schemeClr val="accent3">
                    <a:lumMod val="50000"/>
                  </a:schemeClr>
                </a:innerShdw>
              </a:effectLst>
              <a:ea typeface="Calibri" panose="020F0502020204030204" pitchFamily="34" charset="0"/>
              <a:cs typeface="B Titr" panose="00000700000000000000" pitchFamily="2" charset="-78"/>
            </a:endParaRPr>
          </a:p>
          <a:p>
            <a:pPr algn="ctr" rtl="1"/>
            <a:r>
              <a:rPr lang="ar-SA" b="1" dirty="0" smtClean="0">
                <a:ln w="12700">
                  <a:solidFill>
                    <a:sysClr val="windowText" lastClr="000000"/>
                  </a:solidFill>
                  <a:prstDash val="solid"/>
                </a:ln>
                <a:solidFill>
                  <a:srgbClr val="95651F"/>
                </a:solidFill>
                <a:effectLst>
                  <a:innerShdw blurRad="177800">
                    <a:schemeClr val="accent3">
                      <a:lumMod val="50000"/>
                    </a:schemeClr>
                  </a:innerShdw>
                </a:effectLst>
                <a:latin typeface="Calibri" panose="020F0502020204030204" pitchFamily="34" charset="0"/>
                <a:ea typeface="Calibri" panose="020F0502020204030204" pitchFamily="34" charset="0"/>
                <a:cs typeface="B Titr" panose="00000700000000000000" pitchFamily="2" charset="-78"/>
              </a:rPr>
              <a:t>محلی</a:t>
            </a:r>
            <a:endParaRPr lang="en-US" b="1" dirty="0">
              <a:ln w="12700">
                <a:solidFill>
                  <a:sysClr val="windowText" lastClr="000000"/>
                </a:solidFill>
                <a:prstDash val="solid"/>
              </a:ln>
              <a:solidFill>
                <a:srgbClr val="95651F"/>
              </a:solidFill>
              <a:effectLst>
                <a:innerShdw blurRad="177800">
                  <a:schemeClr val="accent3">
                    <a:lumMod val="50000"/>
                  </a:schemeClr>
                </a:innerShdw>
              </a:effectLst>
              <a:cs typeface="B Titr" panose="00000700000000000000" pitchFamily="2" charset="-78"/>
            </a:endParaRPr>
          </a:p>
        </p:txBody>
      </p:sp>
      <p:sp>
        <p:nvSpPr>
          <p:cNvPr id="6" name="Rectangle 5"/>
          <p:cNvSpPr/>
          <p:nvPr/>
        </p:nvSpPr>
        <p:spPr>
          <a:xfrm>
            <a:off x="2607971" y="4468078"/>
            <a:ext cx="1236371" cy="783869"/>
          </a:xfrm>
          <a:prstGeom prst="rect">
            <a:avLst/>
          </a:prstGeom>
          <a:solidFill>
            <a:srgbClr val="92D050"/>
          </a:solidFill>
        </p:spPr>
        <p:txBody>
          <a:bodyPr wrap="square">
            <a:spAutoFit/>
          </a:bodyPr>
          <a:lstStyle/>
          <a:p>
            <a:pPr algn="ctr" rtl="1">
              <a:lnSpc>
                <a:spcPct val="107000"/>
              </a:lnSpc>
              <a:spcAft>
                <a:spcPts val="0"/>
              </a:spcAft>
            </a:pPr>
            <a:r>
              <a:rPr lang="ar-SA" sz="1400" b="1" dirty="0">
                <a:solidFill>
                  <a:schemeClr val="tx2">
                    <a:lumMod val="50000"/>
                  </a:schemeClr>
                </a:solidFill>
                <a:latin typeface="Tahoma" panose="020B0604030504040204" pitchFamily="34" charset="0"/>
                <a:ea typeface="Times New Roman" panose="02020603050405020304" pitchFamily="18" charset="0"/>
                <a:cs typeface="B Nazanin" panose="00000400000000000000" pitchFamily="2" charset="-78"/>
              </a:rPr>
              <a:t>تشکیل کارگروه‌های </a:t>
            </a:r>
            <a:r>
              <a:rPr lang="ar-SA" sz="1400" b="1" dirty="0" smtClean="0">
                <a:solidFill>
                  <a:schemeClr val="tx2">
                    <a:lumMod val="50000"/>
                  </a:schemeClr>
                </a:solidFill>
                <a:latin typeface="Tahoma" panose="020B0604030504040204" pitchFamily="34" charset="0"/>
                <a:ea typeface="Times New Roman" panose="02020603050405020304" pitchFamily="18" charset="0"/>
                <a:cs typeface="B Nazanin" panose="00000400000000000000" pitchFamily="2" charset="-78"/>
              </a:rPr>
              <a:t>مشارکتی</a:t>
            </a:r>
            <a:r>
              <a:rPr lang="fa-IR" sz="1400" b="1" dirty="0" smtClean="0">
                <a:solidFill>
                  <a:schemeClr val="tx2">
                    <a:lumMod val="50000"/>
                  </a:schemeClr>
                </a:solidFill>
                <a:latin typeface="Tahoma" panose="020B0604030504040204" pitchFamily="34" charset="0"/>
                <a:ea typeface="Times New Roman" panose="02020603050405020304" pitchFamily="18" charset="0"/>
                <a:cs typeface="B Nazanin" panose="00000400000000000000" pitchFamily="2" charset="-78"/>
              </a:rPr>
              <a:t> </a:t>
            </a:r>
            <a:r>
              <a:rPr lang="en-US" sz="1400" b="1" dirty="0" smtClean="0">
                <a:solidFill>
                  <a:schemeClr val="tx2">
                    <a:lumMod val="50000"/>
                  </a:schemeClr>
                </a:solidFill>
                <a:latin typeface="Tahoma" panose="020B0604030504040204" pitchFamily="34" charset="0"/>
                <a:ea typeface="Times New Roman" panose="02020603050405020304" pitchFamily="18" charset="0"/>
                <a:cs typeface="B Nazanin" panose="00000400000000000000" pitchFamily="2" charset="-78"/>
              </a:rPr>
              <a:t>PRA</a:t>
            </a:r>
            <a:endParaRPr lang="en-US" sz="1100" b="1" dirty="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endParaRPr>
          </a:p>
        </p:txBody>
      </p:sp>
      <p:sp>
        <p:nvSpPr>
          <p:cNvPr id="7" name="Rectangle 6"/>
          <p:cNvSpPr/>
          <p:nvPr/>
        </p:nvSpPr>
        <p:spPr>
          <a:xfrm>
            <a:off x="3624208" y="5142449"/>
            <a:ext cx="1493950" cy="738664"/>
          </a:xfrm>
          <a:prstGeom prst="rect">
            <a:avLst/>
          </a:prstGeom>
        </p:spPr>
        <p:txBody>
          <a:bodyPr wrap="square">
            <a:spAutoFit/>
          </a:bodyPr>
          <a:lstStyle/>
          <a:p>
            <a:pPr algn="ctr"/>
            <a:r>
              <a:rPr lang="ar-SA" sz="1400" b="1" dirty="0">
                <a:ln w="1905"/>
                <a:solidFill>
                  <a:srgbClr val="C00000"/>
                </a:solidFill>
                <a:effectLst>
                  <a:innerShdw blurRad="69850" dist="43180" dir="5400000">
                    <a:srgbClr val="000000">
                      <a:alpha val="65000"/>
                    </a:srgbClr>
                  </a:innerShdw>
                </a:effectLst>
                <a:cs typeface="B Nazanin" panose="00000400000000000000" pitchFamily="2" charset="-78"/>
              </a:rPr>
              <a:t>منتخبین مردم، نخبگان و ریش سفیدان </a:t>
            </a:r>
            <a:endParaRPr lang="en-US" sz="1400" b="1" dirty="0">
              <a:ln w="1905"/>
              <a:solidFill>
                <a:srgbClr val="C00000"/>
              </a:solidFill>
              <a:effectLst>
                <a:innerShdw blurRad="69850" dist="43180" dir="5400000">
                  <a:srgbClr val="000000">
                    <a:alpha val="65000"/>
                  </a:srgbClr>
                </a:innerShdw>
              </a:effectLst>
              <a:cs typeface="B Nazanin" panose="00000400000000000000" pitchFamily="2" charset="-78"/>
            </a:endParaRPr>
          </a:p>
        </p:txBody>
      </p:sp>
      <p:sp>
        <p:nvSpPr>
          <p:cNvPr id="8" name="Rectangle 7"/>
          <p:cNvSpPr/>
          <p:nvPr/>
        </p:nvSpPr>
        <p:spPr>
          <a:xfrm>
            <a:off x="965380" y="3733124"/>
            <a:ext cx="1381037" cy="954107"/>
          </a:xfrm>
          <a:prstGeom prst="rect">
            <a:avLst/>
          </a:prstGeom>
          <a:solidFill>
            <a:srgbClr val="92D050"/>
          </a:solidFill>
        </p:spPr>
        <p:txBody>
          <a:bodyPr wrap="square">
            <a:spAutoFit/>
          </a:bodyPr>
          <a:lstStyle/>
          <a:p>
            <a:pPr algn="ctr" rtl="1"/>
            <a:r>
              <a:rPr lang="ar-SA" sz="1400" b="1" dirty="0" smtClean="0">
                <a:ln w="1905"/>
                <a:solidFill>
                  <a:schemeClr val="tx2">
                    <a:lumMod val="50000"/>
                  </a:schemeClr>
                </a:solidFill>
                <a:effectLst>
                  <a:innerShdw blurRad="69850" dist="43180" dir="5400000">
                    <a:srgbClr val="000000">
                      <a:alpha val="65000"/>
                    </a:srgbClr>
                  </a:innerShdw>
                </a:effectLst>
                <a:cs typeface="B Nazanin" panose="00000400000000000000" pitchFamily="2" charset="-78"/>
              </a:rPr>
              <a:t>جلسات </a:t>
            </a:r>
            <a:r>
              <a:rPr lang="ar-SA" sz="1400" b="1" dirty="0">
                <a:ln w="1905"/>
                <a:solidFill>
                  <a:schemeClr val="tx2">
                    <a:lumMod val="50000"/>
                  </a:schemeClr>
                </a:solidFill>
                <a:effectLst>
                  <a:innerShdw blurRad="69850" dist="43180" dir="5400000">
                    <a:srgbClr val="000000">
                      <a:alpha val="65000"/>
                    </a:srgbClr>
                  </a:innerShdw>
                </a:effectLst>
                <a:cs typeface="B Nazanin" panose="00000400000000000000" pitchFamily="2" charset="-78"/>
              </a:rPr>
              <a:t>کارگروه تخصصی و بومی و حضور مسئولین اجرایی</a:t>
            </a:r>
            <a:endParaRPr lang="fa-IR" sz="1400" b="1" dirty="0">
              <a:ln w="1905"/>
              <a:solidFill>
                <a:schemeClr val="tx2">
                  <a:lumMod val="50000"/>
                </a:schemeClr>
              </a:solidFill>
              <a:effectLst>
                <a:innerShdw blurRad="69850" dist="43180" dir="5400000">
                  <a:srgbClr val="000000">
                    <a:alpha val="65000"/>
                  </a:srgbClr>
                </a:innerShdw>
              </a:effectLst>
              <a:cs typeface="B Nazanin" panose="00000400000000000000" pitchFamily="2" charset="-78"/>
            </a:endParaRPr>
          </a:p>
        </p:txBody>
      </p:sp>
      <p:sp>
        <p:nvSpPr>
          <p:cNvPr id="9" name="Rectangle 8"/>
          <p:cNvSpPr/>
          <p:nvPr/>
        </p:nvSpPr>
        <p:spPr>
          <a:xfrm>
            <a:off x="301965" y="4839631"/>
            <a:ext cx="1228592" cy="738664"/>
          </a:xfrm>
          <a:prstGeom prst="rect">
            <a:avLst/>
          </a:prstGeom>
        </p:spPr>
        <p:txBody>
          <a:bodyPr wrap="square">
            <a:spAutoFit/>
          </a:bodyPr>
          <a:lstStyle/>
          <a:p>
            <a:r>
              <a:rPr lang="fa-IR" sz="1400" b="1" dirty="0" smtClean="0">
                <a:ln w="1905"/>
                <a:solidFill>
                  <a:srgbClr val="C00000"/>
                </a:solidFill>
                <a:effectLst>
                  <a:innerShdw blurRad="69850" dist="43180" dir="5400000">
                    <a:srgbClr val="000000">
                      <a:alpha val="65000"/>
                    </a:srgbClr>
                  </a:innerShdw>
                </a:effectLst>
                <a:cs typeface="B Nazanin" panose="00000400000000000000" pitchFamily="2" charset="-78"/>
              </a:rPr>
              <a:t>فرمانداری، بخشداری، جهاد کشاورزی و ...</a:t>
            </a:r>
            <a:endParaRPr lang="en-US" sz="1400" b="1" dirty="0">
              <a:solidFill>
                <a:srgbClr val="C00000"/>
              </a:solidFill>
            </a:endParaRPr>
          </a:p>
        </p:txBody>
      </p:sp>
      <p:sp>
        <p:nvSpPr>
          <p:cNvPr id="10" name="Rectangle 9"/>
          <p:cNvSpPr/>
          <p:nvPr/>
        </p:nvSpPr>
        <p:spPr>
          <a:xfrm>
            <a:off x="2730320" y="2127030"/>
            <a:ext cx="991674" cy="738664"/>
          </a:xfrm>
          <a:prstGeom prst="rect">
            <a:avLst/>
          </a:prstGeom>
          <a:solidFill>
            <a:srgbClr val="92D050"/>
          </a:solidFill>
        </p:spPr>
        <p:txBody>
          <a:bodyPr wrap="square">
            <a:spAutoFit/>
          </a:bodyPr>
          <a:lstStyle/>
          <a:p>
            <a:pPr algn="ctr"/>
            <a:r>
              <a:rPr lang="ar-SA" sz="1400" b="1" dirty="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برگه احصا نظرات گروهی</a:t>
            </a:r>
            <a:endParaRPr lang="en-US" sz="1400" b="1" dirty="0">
              <a:solidFill>
                <a:schemeClr val="tx2">
                  <a:lumMod val="50000"/>
                </a:schemeClr>
              </a:solidFill>
              <a:cs typeface="B Nazanin" panose="00000400000000000000" pitchFamily="2" charset="-78"/>
            </a:endParaRPr>
          </a:p>
        </p:txBody>
      </p:sp>
      <p:sp>
        <p:nvSpPr>
          <p:cNvPr id="11" name="Rectangle 10"/>
          <p:cNvSpPr/>
          <p:nvPr/>
        </p:nvSpPr>
        <p:spPr>
          <a:xfrm>
            <a:off x="3767069" y="3300501"/>
            <a:ext cx="1061441" cy="662489"/>
          </a:xfrm>
          <a:prstGeom prst="rect">
            <a:avLst/>
          </a:prstGeom>
          <a:solidFill>
            <a:srgbClr val="92D050"/>
          </a:solidFill>
        </p:spPr>
        <p:txBody>
          <a:bodyPr wrap="square">
            <a:spAutoFit/>
          </a:bodyPr>
          <a:lstStyle/>
          <a:p>
            <a:pPr indent="-11430" algn="ctr" rtl="1">
              <a:lnSpc>
                <a:spcPct val="95000"/>
              </a:lnSpc>
              <a:spcAft>
                <a:spcPts val="0"/>
              </a:spcAft>
            </a:pPr>
            <a:r>
              <a:rPr lang="fa-IR" sz="1400" b="1" dirty="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rPr>
              <a:t>ترسیم نقشه منابع روستا </a:t>
            </a:r>
            <a:endParaRPr lang="fa-IR" sz="1400" b="1" dirty="0" smtClean="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endParaRPr>
          </a:p>
          <a:p>
            <a:pPr indent="-11430" algn="ctr" rtl="1">
              <a:lnSpc>
                <a:spcPct val="95000"/>
              </a:lnSpc>
              <a:spcAft>
                <a:spcPts val="0"/>
              </a:spcAft>
            </a:pPr>
            <a:endParaRPr lang="en-US" sz="1100" b="1" dirty="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endParaRPr>
          </a:p>
        </p:txBody>
      </p:sp>
      <p:sp>
        <p:nvSpPr>
          <p:cNvPr id="12" name="Rectangle 11"/>
          <p:cNvSpPr/>
          <p:nvPr/>
        </p:nvSpPr>
        <p:spPr>
          <a:xfrm>
            <a:off x="5025979" y="2151065"/>
            <a:ext cx="1053700" cy="523220"/>
          </a:xfrm>
          <a:prstGeom prst="rect">
            <a:avLst/>
          </a:prstGeom>
          <a:solidFill>
            <a:srgbClr val="92D050"/>
          </a:solidFill>
        </p:spPr>
        <p:txBody>
          <a:bodyPr wrap="square">
            <a:spAutoFit/>
          </a:bodyPr>
          <a:lstStyle/>
          <a:p>
            <a:pPr algn="ctr" rtl="1"/>
            <a:r>
              <a:rPr lang="ar-SA" sz="1400" b="1" dirty="0">
                <a:solidFill>
                  <a:schemeClr val="tx2">
                    <a:lumMod val="50000"/>
                  </a:schemeClr>
                </a:solidFill>
                <a:ea typeface="Times New Roman" panose="02020603050405020304" pitchFamily="18" charset="0"/>
                <a:cs typeface="B Nazanin" panose="00000400000000000000" pitchFamily="2" charset="-78"/>
              </a:rPr>
              <a:t>بازدیدهای میدانی</a:t>
            </a:r>
            <a:endParaRPr lang="en-US" sz="1200" b="1" dirty="0">
              <a:solidFill>
                <a:schemeClr val="tx2">
                  <a:lumMod val="50000"/>
                </a:schemeClr>
              </a:solidFill>
              <a:ea typeface="Times New Roman" panose="02020603050405020304" pitchFamily="18" charset="0"/>
              <a:cs typeface="B Nazanin" panose="00000400000000000000" pitchFamily="2" charset="-78"/>
            </a:endParaRPr>
          </a:p>
        </p:txBody>
      </p:sp>
      <p:sp>
        <p:nvSpPr>
          <p:cNvPr id="13" name="Rectangle 12"/>
          <p:cNvSpPr/>
          <p:nvPr/>
        </p:nvSpPr>
        <p:spPr>
          <a:xfrm>
            <a:off x="6603837" y="1392690"/>
            <a:ext cx="1248627" cy="835613"/>
          </a:xfrm>
          <a:prstGeom prst="rect">
            <a:avLst/>
          </a:prstGeom>
          <a:solidFill>
            <a:srgbClr val="92D050"/>
          </a:solidFill>
        </p:spPr>
        <p:txBody>
          <a:bodyPr wrap="square">
            <a:spAutoFit/>
          </a:bodyPr>
          <a:lstStyle/>
          <a:p>
            <a:pPr algn="ctr" rtl="1">
              <a:lnSpc>
                <a:spcPct val="115000"/>
              </a:lnSpc>
              <a:spcAft>
                <a:spcPts val="0"/>
              </a:spcAft>
            </a:pPr>
            <a:r>
              <a:rPr lang="fa-IR" sz="1400" b="1" dirty="0">
                <a:solidFill>
                  <a:schemeClr val="tx2">
                    <a:lumMod val="50000"/>
                  </a:schemeClr>
                </a:solidFill>
                <a:latin typeface="Tahoma" panose="020B0604030504040204" pitchFamily="34" charset="0"/>
                <a:ea typeface="Times New Roman" panose="02020603050405020304" pitchFamily="18" charset="0"/>
                <a:cs typeface="B Nazanin" panose="00000400000000000000" pitchFamily="2" charset="-78"/>
              </a:rPr>
              <a:t>تحلیل مسائل کلیدی با  کد گذاری </a:t>
            </a:r>
            <a:endParaRPr lang="en-US" sz="1100" b="1" dirty="0">
              <a:solidFill>
                <a:schemeClr val="tx2">
                  <a:lumMod val="50000"/>
                </a:schemeClr>
              </a:solidFill>
              <a:latin typeface="Calibri" panose="020F0502020204030204" pitchFamily="34" charset="0"/>
              <a:ea typeface="Calibri" panose="020F0502020204030204" pitchFamily="34" charset="0"/>
              <a:cs typeface="B Nazanin" panose="00000400000000000000" pitchFamily="2" charset="-78"/>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2076" y="2390918"/>
            <a:ext cx="704321" cy="11867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3832" y="2412675"/>
            <a:ext cx="793733" cy="118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218" y="2394004"/>
            <a:ext cx="864856" cy="118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p:nvPr/>
        </p:nvPicPr>
        <p:blipFill rotWithShape="1">
          <a:blip r:embed="rId6" cstate="email">
            <a:extLst>
              <a:ext uri="{28A0092B-C50C-407E-A947-70E740481C1C}">
                <a14:useLocalDpi xmlns:a14="http://schemas.microsoft.com/office/drawing/2010/main" val="0"/>
              </a:ext>
            </a:extLst>
          </a:blip>
          <a:srcRect/>
          <a:stretch/>
        </p:blipFill>
        <p:spPr>
          <a:xfrm>
            <a:off x="4971200" y="5368950"/>
            <a:ext cx="2256951" cy="1325540"/>
          </a:xfrm>
          <a:prstGeom prst="rect">
            <a:avLst/>
          </a:prstGeom>
        </p:spPr>
      </p:pic>
      <p:pic>
        <p:nvPicPr>
          <p:cNvPr id="24" name="Picture 23"/>
          <p:cNvPicPr/>
          <p:nvPr/>
        </p:nvPicPr>
        <p:blipFill>
          <a:blip r:embed="rId7" cstate="print">
            <a:extLst>
              <a:ext uri="{28A0092B-C50C-407E-A947-70E740481C1C}">
                <a14:useLocalDpi xmlns:a14="http://schemas.microsoft.com/office/drawing/2010/main" val="0"/>
              </a:ext>
            </a:extLst>
          </a:blip>
          <a:stretch>
            <a:fillRect/>
          </a:stretch>
        </p:blipFill>
        <p:spPr>
          <a:xfrm>
            <a:off x="129658" y="5730695"/>
            <a:ext cx="1773992" cy="1075711"/>
          </a:xfrm>
          <a:prstGeom prst="rect">
            <a:avLst/>
          </a:prstGeom>
          <a:effectLst>
            <a:outerShdw blurRad="50800" dist="38100" dir="2700000" algn="tl" rotWithShape="0">
              <a:prstClr val="black">
                <a:alpha val="40000"/>
              </a:prstClr>
            </a:outerShdw>
          </a:effectLst>
        </p:spPr>
      </p:pic>
      <p:sp>
        <p:nvSpPr>
          <p:cNvPr id="25" name="Rectangle 24"/>
          <p:cNvSpPr/>
          <p:nvPr/>
        </p:nvSpPr>
        <p:spPr>
          <a:xfrm>
            <a:off x="7564641" y="2116222"/>
            <a:ext cx="1172117" cy="669414"/>
          </a:xfrm>
          <a:prstGeom prst="rect">
            <a:avLst/>
          </a:prstGeom>
        </p:spPr>
        <p:txBody>
          <a:bodyPr wrap="none">
            <a:spAutoFit/>
          </a:bodyPr>
          <a:lstStyle/>
          <a:p>
            <a:pPr algn="r" rtl="1"/>
            <a:r>
              <a:rPr lang="fa-IR" sz="1250" b="1" dirty="0" smtClean="0">
                <a:solidFill>
                  <a:schemeClr val="tx2">
                    <a:lumMod val="50000"/>
                  </a:schemeClr>
                </a:solidFill>
                <a:latin typeface="Tahoma" panose="020B0604030504040204" pitchFamily="34" charset="0"/>
                <a:ea typeface="Times New Roman" panose="02020603050405020304" pitchFamily="18" charset="0"/>
                <a:cs typeface="B Nazanin" panose="00000400000000000000" pitchFamily="2" charset="-78"/>
              </a:rPr>
              <a:t>اقتصاد، </a:t>
            </a:r>
            <a:r>
              <a:rPr lang="fa-IR" sz="1250" b="1" dirty="0" smtClean="0">
                <a:solidFill>
                  <a:schemeClr val="tx2">
                    <a:lumMod val="50000"/>
                  </a:schemeClr>
                </a:solidFill>
                <a:latin typeface="Tahoma" panose="020B0604030504040204" pitchFamily="34" charset="0"/>
                <a:cs typeface="B Nazanin" panose="00000400000000000000" pitchFamily="2" charset="-78"/>
              </a:rPr>
              <a:t>اجتماعی</a:t>
            </a:r>
          </a:p>
          <a:p>
            <a:pPr algn="r" rtl="1"/>
            <a:r>
              <a:rPr lang="fa-IR" sz="1250" b="1" dirty="0" smtClean="0">
                <a:solidFill>
                  <a:schemeClr val="tx2">
                    <a:lumMod val="50000"/>
                  </a:schemeClr>
                </a:solidFill>
                <a:latin typeface="Tahoma" panose="020B0604030504040204" pitchFamily="34" charset="0"/>
                <a:cs typeface="B Nazanin" panose="00000400000000000000" pitchFamily="2" charset="-78"/>
              </a:rPr>
              <a:t>زیست محیطی</a:t>
            </a:r>
          </a:p>
          <a:p>
            <a:pPr algn="r" rtl="1"/>
            <a:r>
              <a:rPr lang="fa-IR" sz="1250" b="1" dirty="0" smtClean="0">
                <a:solidFill>
                  <a:schemeClr val="tx2">
                    <a:lumMod val="50000"/>
                  </a:schemeClr>
                </a:solidFill>
                <a:latin typeface="Tahoma" panose="020B0604030504040204" pitchFamily="34" charset="0"/>
                <a:cs typeface="B Nazanin" panose="00000400000000000000" pitchFamily="2" charset="-78"/>
              </a:rPr>
              <a:t>کالبدی،گردشگری</a:t>
            </a:r>
            <a:endParaRPr lang="en-US" sz="1250" dirty="0"/>
          </a:p>
        </p:txBody>
      </p:sp>
      <p:sp>
        <p:nvSpPr>
          <p:cNvPr id="26" name="5-Point Star 25"/>
          <p:cNvSpPr/>
          <p:nvPr/>
        </p:nvSpPr>
        <p:spPr bwMode="auto">
          <a:xfrm>
            <a:off x="3599648" y="4377724"/>
            <a:ext cx="315531" cy="259637"/>
          </a:xfrm>
          <a:prstGeom prst="star5">
            <a:avLst/>
          </a:prstGeom>
          <a:solidFill>
            <a:srgbClr val="FFFF00"/>
          </a:solidFill>
          <a:ln w="9525" cap="flat" cmpd="sng" algn="ctr">
            <a:noFill/>
            <a:prstDash val="solid"/>
            <a:miter lim="800000"/>
            <a:headEnd type="none" w="med" len="med"/>
            <a:tailEnd type="none" w="med" len="med"/>
          </a:ln>
          <a:effectLst/>
          <a:scene3d>
            <a:camera prst="orthographicFront">
              <a:rot lat="0" lon="0" rev="0"/>
            </a:camera>
            <a:lightRig rig="chilly" dir="t">
              <a:rot lat="0" lon="0" rev="18480000"/>
            </a:lightRig>
          </a:scene3d>
          <a:sp3d prstMaterial="clear">
            <a:bevelT h="63500"/>
          </a:sp3d>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27" name="5-Point Star 26"/>
          <p:cNvSpPr/>
          <p:nvPr/>
        </p:nvSpPr>
        <p:spPr bwMode="auto">
          <a:xfrm>
            <a:off x="2110145" y="3692640"/>
            <a:ext cx="315531" cy="259637"/>
          </a:xfrm>
          <a:prstGeom prst="star5">
            <a:avLst/>
          </a:prstGeom>
          <a:solidFill>
            <a:srgbClr val="FFFF00"/>
          </a:solidFill>
          <a:ln w="9525" cap="flat" cmpd="sng" algn="ctr">
            <a:noFill/>
            <a:prstDash val="solid"/>
            <a:miter lim="800000"/>
            <a:headEnd type="none" w="med" len="med"/>
            <a:tailEnd type="none" w="med" len="med"/>
          </a:ln>
          <a:effectLst/>
          <a:scene3d>
            <a:camera prst="orthographicFront">
              <a:rot lat="0" lon="0" rev="0"/>
            </a:camera>
            <a:lightRig rig="chilly" dir="t">
              <a:rot lat="0" lon="0" rev="18480000"/>
            </a:lightRig>
          </a:scene3d>
          <a:sp3d prstMaterial="clear">
            <a:bevelT h="63500"/>
          </a:sp3d>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28" name="5-Point Star 27"/>
          <p:cNvSpPr/>
          <p:nvPr/>
        </p:nvSpPr>
        <p:spPr bwMode="auto">
          <a:xfrm>
            <a:off x="4644648" y="3178650"/>
            <a:ext cx="315531" cy="259637"/>
          </a:xfrm>
          <a:prstGeom prst="star5">
            <a:avLst/>
          </a:prstGeom>
          <a:solidFill>
            <a:srgbClr val="FFFF00"/>
          </a:solidFill>
          <a:ln w="9525" cap="flat" cmpd="sng" algn="ctr">
            <a:noFill/>
            <a:prstDash val="solid"/>
            <a:miter lim="800000"/>
            <a:headEnd type="none" w="med" len="med"/>
            <a:tailEnd type="none" w="med" len="med"/>
          </a:ln>
          <a:effectLst/>
          <a:scene3d>
            <a:camera prst="orthographicFront">
              <a:rot lat="0" lon="0" rev="0"/>
            </a:camera>
            <a:lightRig rig="chilly" dir="t">
              <a:rot lat="0" lon="0" rev="18480000"/>
            </a:lightRig>
          </a:scene3d>
          <a:sp3d prstMaterial="clear">
            <a:bevelT h="63500"/>
          </a:sp3d>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29" name="5-Point Star 28"/>
          <p:cNvSpPr/>
          <p:nvPr/>
        </p:nvSpPr>
        <p:spPr bwMode="auto">
          <a:xfrm>
            <a:off x="3510776" y="2044511"/>
            <a:ext cx="315531" cy="259637"/>
          </a:xfrm>
          <a:prstGeom prst="star5">
            <a:avLst/>
          </a:prstGeom>
          <a:solidFill>
            <a:srgbClr val="FFFF00"/>
          </a:solidFill>
          <a:ln w="9525" cap="flat" cmpd="sng" algn="ctr">
            <a:noFill/>
            <a:prstDash val="solid"/>
            <a:miter lim="800000"/>
            <a:headEnd type="none" w="med" len="med"/>
            <a:tailEnd type="none" w="med" len="med"/>
          </a:ln>
          <a:effectLst/>
          <a:scene3d>
            <a:camera prst="orthographicFront">
              <a:rot lat="0" lon="0" rev="0"/>
            </a:camera>
            <a:lightRig rig="chilly" dir="t">
              <a:rot lat="0" lon="0" rev="18480000"/>
            </a:lightRig>
          </a:scene3d>
          <a:sp3d prstMaterial="clear">
            <a:bevelT h="63500"/>
          </a:sp3d>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30" name="5-Point Star 29"/>
          <p:cNvSpPr/>
          <p:nvPr/>
        </p:nvSpPr>
        <p:spPr bwMode="auto">
          <a:xfrm>
            <a:off x="5868461" y="2044510"/>
            <a:ext cx="315531" cy="259637"/>
          </a:xfrm>
          <a:prstGeom prst="star5">
            <a:avLst/>
          </a:prstGeom>
          <a:solidFill>
            <a:srgbClr val="FFFF00"/>
          </a:solidFill>
          <a:ln w="9525" cap="flat" cmpd="sng" algn="ctr">
            <a:noFill/>
            <a:prstDash val="solid"/>
            <a:miter lim="800000"/>
            <a:headEnd type="none" w="med" len="med"/>
            <a:tailEnd type="none" w="med" len="med"/>
          </a:ln>
          <a:effectLst/>
          <a:scene3d>
            <a:camera prst="orthographicFront">
              <a:rot lat="0" lon="0" rev="0"/>
            </a:camera>
            <a:lightRig rig="chilly" dir="t">
              <a:rot lat="0" lon="0" rev="18480000"/>
            </a:lightRig>
          </a:scene3d>
          <a:sp3d prstMaterial="clear">
            <a:bevelT h="63500"/>
          </a:sp3d>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31" name="5-Point Star 30"/>
          <p:cNvSpPr/>
          <p:nvPr/>
        </p:nvSpPr>
        <p:spPr bwMode="auto">
          <a:xfrm>
            <a:off x="7666910" y="1348645"/>
            <a:ext cx="315531" cy="259637"/>
          </a:xfrm>
          <a:prstGeom prst="star5">
            <a:avLst/>
          </a:prstGeom>
          <a:solidFill>
            <a:srgbClr val="FFFF00"/>
          </a:solidFill>
          <a:ln w="9525" cap="flat" cmpd="sng" algn="ctr">
            <a:noFill/>
            <a:prstDash val="solid"/>
            <a:miter lim="800000"/>
            <a:headEnd type="none" w="med" len="med"/>
            <a:tailEnd type="none" w="med" len="med"/>
          </a:ln>
          <a:effectLst/>
          <a:scene3d>
            <a:camera prst="orthographicFront">
              <a:rot lat="0" lon="0" rev="0"/>
            </a:camera>
            <a:lightRig rig="chilly" dir="t">
              <a:rot lat="0" lon="0" rev="18480000"/>
            </a:lightRig>
          </a:scene3d>
          <a:sp3d prstMaterial="clear">
            <a:bevelT h="63500"/>
          </a:sp3d>
          <a:extLst/>
        </p:spPr>
        <p:txBody>
          <a:bodyPr vert="horz" wrap="none" lIns="91440" tIns="45720" rIns="91440" bIns="45720" numCol="1" rtlCol="0" anchor="t" anchorCtr="0" compatLnSpc="1">
            <a:prstTxWarp prst="textNoShape">
              <a:avLst/>
            </a:prstTxWarp>
            <a:scene3d>
              <a:camera prst="orthographicFront"/>
              <a:lightRig rig="threePt" dir="t"/>
            </a:scene3d>
            <a:sp3d extrusionH="57150">
              <a:bevelT w="38100" h="38100" prst="relaxedInset"/>
            </a:sp3d>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pic>
        <p:nvPicPr>
          <p:cNvPr id="32" name="Picture 31"/>
          <p:cNvPicPr>
            <a:picLocks noChangeAspect="1"/>
          </p:cNvPicPr>
          <p:nvPr/>
        </p:nvPicPr>
        <p:blipFill>
          <a:blip r:embed="rId8"/>
          <a:stretch>
            <a:fillRect/>
          </a:stretch>
        </p:blipFill>
        <p:spPr>
          <a:xfrm>
            <a:off x="5591499" y="2775362"/>
            <a:ext cx="1589930" cy="1035227"/>
          </a:xfrm>
          <a:prstGeom prst="rect">
            <a:avLst/>
          </a:prstGeom>
        </p:spPr>
      </p:pic>
      <p:pic>
        <p:nvPicPr>
          <p:cNvPr id="33" name="Picture 32"/>
          <p:cNvPicPr>
            <a:picLocks noChangeAspect="1"/>
          </p:cNvPicPr>
          <p:nvPr/>
        </p:nvPicPr>
        <p:blipFill>
          <a:blip r:embed="rId9"/>
          <a:stretch>
            <a:fillRect/>
          </a:stretch>
        </p:blipFill>
        <p:spPr>
          <a:xfrm>
            <a:off x="6884597" y="3965650"/>
            <a:ext cx="1998146" cy="1286298"/>
          </a:xfrm>
          <a:prstGeom prst="rect">
            <a:avLst/>
          </a:prstGeom>
        </p:spPr>
      </p:pic>
      <p:pic>
        <p:nvPicPr>
          <p:cNvPr id="34" name="Picture 33"/>
          <p:cNvPicPr/>
          <p:nvPr/>
        </p:nvPicPr>
        <p:blipFill rotWithShape="1">
          <a:blip r:embed="rId10" cstate="print">
            <a:extLst>
              <a:ext uri="{28A0092B-C50C-407E-A947-70E740481C1C}">
                <a14:useLocalDpi xmlns:a14="http://schemas.microsoft.com/office/drawing/2010/main" val="0"/>
              </a:ext>
            </a:extLst>
          </a:blip>
          <a:srcRect l="5508" t="10585" r="5626" b="13808"/>
          <a:stretch/>
        </p:blipFill>
        <p:spPr bwMode="auto">
          <a:xfrm>
            <a:off x="4513114" y="3891239"/>
            <a:ext cx="1858819" cy="10355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583689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fontScheme name="Sumi Paintin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2">
        <a:dk1>
          <a:srgbClr val="545472"/>
        </a:dk1>
        <a:lt1>
          <a:srgbClr val="FFFFFF"/>
        </a:lt1>
        <a:dk2>
          <a:srgbClr val="892D5B"/>
        </a:dk2>
        <a:lt2>
          <a:srgbClr val="68A7BE"/>
        </a:lt2>
        <a:accent1>
          <a:srgbClr val="CAACCC"/>
        </a:accent1>
        <a:accent2>
          <a:srgbClr val="A7CCD9"/>
        </a:accent2>
        <a:accent3>
          <a:srgbClr val="FFFFFF"/>
        </a:accent3>
        <a:accent4>
          <a:srgbClr val="464660"/>
        </a:accent4>
        <a:accent5>
          <a:srgbClr val="E1D2E2"/>
        </a:accent5>
        <a:accent6>
          <a:srgbClr val="97B9C4"/>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3">
        <a:dk1>
          <a:srgbClr val="000000"/>
        </a:dk1>
        <a:lt1>
          <a:srgbClr val="FFFFFF"/>
        </a:lt1>
        <a:dk2>
          <a:srgbClr val="000000"/>
        </a:dk2>
        <a:lt2>
          <a:srgbClr val="333333"/>
        </a:lt2>
        <a:accent1>
          <a:srgbClr val="B2B2B2"/>
        </a:accent1>
        <a:accent2>
          <a:srgbClr val="DDDDDD"/>
        </a:accent2>
        <a:accent3>
          <a:srgbClr val="FFFFFF"/>
        </a:accent3>
        <a:accent4>
          <a:srgbClr val="000000"/>
        </a:accent4>
        <a:accent5>
          <a:srgbClr val="D5D5D5"/>
        </a:accent5>
        <a:accent6>
          <a:srgbClr val="C8C8C8"/>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Sumi Painting 4">
        <a:dk1>
          <a:srgbClr val="545472"/>
        </a:dk1>
        <a:lt1>
          <a:srgbClr val="FFFFFF"/>
        </a:lt1>
        <a:dk2>
          <a:srgbClr val="892D5B"/>
        </a:dk2>
        <a:lt2>
          <a:srgbClr val="AC3872"/>
        </a:lt2>
        <a:accent1>
          <a:srgbClr val="660066"/>
        </a:accent1>
        <a:accent2>
          <a:srgbClr val="E2A6C4"/>
        </a:accent2>
        <a:accent3>
          <a:srgbClr val="FFFFFF"/>
        </a:accent3>
        <a:accent4>
          <a:srgbClr val="464660"/>
        </a:accent4>
        <a:accent5>
          <a:srgbClr val="B8AAB8"/>
        </a:accent5>
        <a:accent6>
          <a:srgbClr val="CD96B1"/>
        </a:accent6>
        <a:hlink>
          <a:srgbClr val="8585FF"/>
        </a:hlink>
        <a:folHlink>
          <a:srgbClr val="563EE8"/>
        </a:folHlink>
      </a:clrScheme>
      <a:clrMap bg1="lt1" tx1="dk1" bg2="lt2" tx2="dk2" accent1="accent1" accent2="accent2" accent3="accent3" accent4="accent4" accent5="accent5" accent6="accent6" hlink="hlink" folHlink="folHlink"/>
    </a:extraClrScheme>
    <a:extraClrScheme>
      <a:clrScheme name="Sumi Painting 5">
        <a:dk1>
          <a:srgbClr val="545472"/>
        </a:dk1>
        <a:lt1>
          <a:srgbClr val="FFFFFF"/>
        </a:lt1>
        <a:dk2>
          <a:srgbClr val="892D5B"/>
        </a:dk2>
        <a:lt2>
          <a:srgbClr val="515BA7"/>
        </a:lt2>
        <a:accent1>
          <a:srgbClr val="8BD8E7"/>
        </a:accent1>
        <a:accent2>
          <a:srgbClr val="A5AAD3"/>
        </a:accent2>
        <a:accent3>
          <a:srgbClr val="FFFFFF"/>
        </a:accent3>
        <a:accent4>
          <a:srgbClr val="464660"/>
        </a:accent4>
        <a:accent5>
          <a:srgbClr val="C4E9F1"/>
        </a:accent5>
        <a:accent6>
          <a:srgbClr val="959ABF"/>
        </a:accent6>
        <a:hlink>
          <a:srgbClr val="B78AFA"/>
        </a:hlink>
        <a:folHlink>
          <a:srgbClr val="A0A5D0"/>
        </a:folHlink>
      </a:clrScheme>
      <a:clrMap bg1="lt1" tx1="dk1" bg2="lt2" tx2="dk2" accent1="accent1" accent2="accent2" accent3="accent3" accent4="accent4" accent5="accent5" accent6="accent6" hlink="hlink" folHlink="folHlink"/>
    </a:extraClrScheme>
    <a:extraClrScheme>
      <a:clrScheme name="Sumi Painting 6">
        <a:dk1>
          <a:srgbClr val="545472"/>
        </a:dk1>
        <a:lt1>
          <a:srgbClr val="FFFFFF"/>
        </a:lt1>
        <a:dk2>
          <a:srgbClr val="37467F"/>
        </a:dk2>
        <a:lt2>
          <a:srgbClr val="547A3C"/>
        </a:lt2>
        <a:accent1>
          <a:srgbClr val="8BD8E7"/>
        </a:accent1>
        <a:accent2>
          <a:srgbClr val="B7D3A5"/>
        </a:accent2>
        <a:accent3>
          <a:srgbClr val="FFFFFF"/>
        </a:accent3>
        <a:accent4>
          <a:srgbClr val="464660"/>
        </a:accent4>
        <a:accent5>
          <a:srgbClr val="C4E9F1"/>
        </a:accent5>
        <a:accent6>
          <a:srgbClr val="A6BF95"/>
        </a:accent6>
        <a:hlink>
          <a:srgbClr val="619147"/>
        </a:hlink>
        <a:folHlink>
          <a:srgbClr val="94BE7C"/>
        </a:folHlink>
      </a:clrScheme>
      <a:clrMap bg1="lt1" tx1="dk1" bg2="lt2" tx2="dk2" accent1="accent1" accent2="accent2" accent3="accent3" accent4="accent4" accent5="accent5" accent6="accent6" hlink="hlink" folHlink="folHlink"/>
    </a:extraClrScheme>
    <a:extraClrScheme>
      <a:clrScheme name="Sumi Painting 7">
        <a:dk1>
          <a:srgbClr val="545472"/>
        </a:dk1>
        <a:lt1>
          <a:srgbClr val="FFFFFF"/>
        </a:lt1>
        <a:dk2>
          <a:srgbClr val="655851"/>
        </a:dk2>
        <a:lt2>
          <a:srgbClr val="B49234"/>
        </a:lt2>
        <a:accent1>
          <a:srgbClr val="F8C684"/>
        </a:accent1>
        <a:accent2>
          <a:srgbClr val="E1CE97"/>
        </a:accent2>
        <a:accent3>
          <a:srgbClr val="FFFFFF"/>
        </a:accent3>
        <a:accent4>
          <a:srgbClr val="464660"/>
        </a:accent4>
        <a:accent5>
          <a:srgbClr val="FBDFC2"/>
        </a:accent5>
        <a:accent6>
          <a:srgbClr val="CCBA88"/>
        </a:accent6>
        <a:hlink>
          <a:srgbClr val="7C6148"/>
        </a:hlink>
        <a:folHlink>
          <a:srgbClr val="8E856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A0E82A65-4B54-4952-A78E-40714C212443}" vid="{21E02C4D-C981-4ED5-9FAB-5890ECCB8F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3220</TotalTime>
  <Words>6406</Words>
  <Application>Microsoft Office PowerPoint</Application>
  <PresentationFormat>On-screen Show (4:3)</PresentationFormat>
  <Paragraphs>573</Paragraphs>
  <Slides>49</Slides>
  <Notes>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49</vt:i4>
      </vt:variant>
    </vt:vector>
  </HeadingPairs>
  <TitlesOfParts>
    <vt:vector size="70" baseType="lpstr">
      <vt:lpstr>SimSun</vt:lpstr>
      <vt:lpstr>Arial</vt:lpstr>
      <vt:lpstr>B Mitra</vt:lpstr>
      <vt:lpstr>B Nazanin</vt:lpstr>
      <vt:lpstr>B Titr</vt:lpstr>
      <vt:lpstr>B Yekan</vt:lpstr>
      <vt:lpstr>BMitra</vt:lpstr>
      <vt:lpstr>BNazanin</vt:lpstr>
      <vt:lpstr>BTitrBold</vt:lpstr>
      <vt:lpstr>Calibri</vt:lpstr>
      <vt:lpstr>Cambria</vt:lpstr>
      <vt:lpstr>IranNastaliq</vt:lpstr>
      <vt:lpstr>IRANSans</vt:lpstr>
      <vt:lpstr>iran-sans-web</vt:lpstr>
      <vt:lpstr>irsans</vt:lpstr>
      <vt:lpstr>Sakkal Majalla</vt:lpstr>
      <vt:lpstr>Tahoma</vt:lpstr>
      <vt:lpstr>Times New Roman</vt:lpstr>
      <vt:lpstr>Verdana</vt:lpstr>
      <vt:lpstr>Wingdings</vt: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PARAND</cp:lastModifiedBy>
  <cp:revision>337</cp:revision>
  <dcterms:created xsi:type="dcterms:W3CDTF">2020-08-15T18:35:38Z</dcterms:created>
  <dcterms:modified xsi:type="dcterms:W3CDTF">2020-10-10T07:40:15Z</dcterms:modified>
</cp:coreProperties>
</file>